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6DBE9"/>
          </a:solidFill>
        </a:fill>
      </a:tcStyle>
    </a:wholeTbl>
    <a:band2H>
      <a:tcTxStyle b="def" i="def"/>
      <a:tcStyle>
        <a:tcBdr/>
        <a:fill>
          <a:solidFill>
            <a:srgbClr val="EBEEF4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1E0EF"/>
          </a:solidFill>
        </a:fill>
      </a:tcStyle>
    </a:wholeTbl>
    <a:band2H>
      <a:tcTxStyle b="def" i="def"/>
      <a:tcStyle>
        <a:tcBdr/>
        <a:fill>
          <a:solidFill>
            <a:srgbClr val="EAF0F7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9F0D8"/>
          </a:solidFill>
        </a:fill>
      </a:tcStyle>
    </a:wholeTbl>
    <a:band2H>
      <a:tcTxStyle b="def" i="def"/>
      <a:tcStyle>
        <a:tcBdr/>
        <a:fill>
          <a:solidFill>
            <a:srgbClr val="F4F8EC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0" name="Shape 40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3" name="Shape 13"/>
          <p:cNvSpPr/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pPr/>
            <a:r>
              <a:t>标题文本</a:t>
            </a:r>
          </a:p>
        </p:txBody>
      </p:sp>
      <p:sp>
        <p:nvSpPr>
          <p:cNvPr id="14" name="Shape 14"/>
          <p:cNvSpPr/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algn="ctr">
              <a:defRPr sz="2400"/>
            </a:lvl1pPr>
            <a:lvl2pPr marL="0" indent="457200" algn="ctr">
              <a:buSzTx/>
              <a:buNone/>
              <a:defRPr sz="2400"/>
            </a:lvl2pPr>
            <a:lvl3pPr marL="0" indent="914400" algn="ctr">
              <a:buSzTx/>
              <a:buNone/>
              <a:defRPr sz="2400"/>
            </a:lvl3pPr>
            <a:lvl4pPr marL="0" indent="1371600" algn="ctr">
              <a:buSzTx/>
              <a:buNone/>
              <a:defRPr sz="2400"/>
            </a:lvl4pPr>
            <a:lvl5pPr marL="0" indent="1828800" algn="ctr">
              <a:buSzTx/>
              <a:buNone/>
              <a:defRPr sz="24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2" name="Shape 2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23" name="Shape 2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/>
          <p:nvPr/>
        </p:nvSpPr>
        <p:spPr>
          <a:xfrm>
            <a:off x="253875" y="294386"/>
            <a:ext cx="169853" cy="545217"/>
          </a:xfrm>
          <a:prstGeom prst="rect">
            <a:avLst/>
          </a:prstGeom>
          <a:solidFill>
            <a:srgbClr val="FF0000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857786">
              <a:spcBef>
                <a:spcPts val="1000"/>
              </a:spcBef>
              <a:defRPr i="1" sz="700"/>
            </a:pPr>
          </a:p>
        </p:txBody>
      </p:sp>
      <p:sp>
        <p:nvSpPr>
          <p:cNvPr id="31" name="Shape 3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2" name="Shape 32"/>
          <p:cNvSpPr/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pPr/>
            <a:r>
              <a:t>标题文本</a:t>
            </a:r>
          </a:p>
        </p:txBody>
      </p:sp>
      <p:sp>
        <p:nvSpPr>
          <p:cNvPr id="33" name="Shape 33"/>
          <p:cNvSpPr/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algn="ctr">
              <a:defRPr sz="2400"/>
            </a:lvl1pPr>
            <a:lvl2pPr marL="0" indent="457200" algn="ctr">
              <a:buSzTx/>
              <a:buNone/>
              <a:defRPr sz="2400"/>
            </a:lvl2pPr>
            <a:lvl3pPr marL="0" indent="914400" algn="ctr">
              <a:buSzTx/>
              <a:buNone/>
              <a:defRPr sz="2400"/>
            </a:lvl3pPr>
            <a:lvl4pPr marL="0" indent="1371600" algn="ctr">
              <a:buSzTx/>
              <a:buNone/>
              <a:defRPr sz="2400"/>
            </a:lvl4pPr>
            <a:lvl5pPr marL="0" indent="1828800" algn="ctr">
              <a:buSzTx/>
              <a:buNone/>
              <a:defRPr sz="24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/>
        </p:nvSpPr>
        <p:spPr>
          <a:xfrm>
            <a:off x="253875" y="294386"/>
            <a:ext cx="169853" cy="545217"/>
          </a:xfrm>
          <a:prstGeom prst="rect">
            <a:avLst/>
          </a:prstGeom>
          <a:solidFill>
            <a:srgbClr val="FF0000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857786">
              <a:spcBef>
                <a:spcPts val="1000"/>
              </a:spcBef>
              <a:defRPr i="1" sz="700"/>
            </a:pPr>
          </a:p>
        </p:txBody>
      </p:sp>
      <p:sp>
        <p:nvSpPr>
          <p:cNvPr id="3" name="Shape 3"/>
          <p:cNvSpPr/>
          <p:nvPr>
            <p:ph type="sldNum" sz="quarter" idx="2"/>
          </p:nvPr>
        </p:nvSpPr>
        <p:spPr>
          <a:xfrm>
            <a:off x="11865049" y="6596841"/>
            <a:ext cx="153964" cy="135546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ctr" defTabSz="857786">
              <a:defRPr sz="1000"/>
            </a:lvl1pPr>
          </a:lstStyle>
          <a:p>
            <a:pPr/>
            <a:fld id="{86CB4B4D-7CA3-9044-876B-883B54F8677D}" type="slidenum"/>
          </a:p>
        </p:txBody>
      </p:sp>
      <p:sp>
        <p:nvSpPr>
          <p:cNvPr id="4" name="Shape 4"/>
          <p:cNvSpPr/>
          <p:nvPr>
            <p:ph type="title"/>
          </p:nvPr>
        </p:nvSpPr>
        <p:spPr>
          <a:xfrm>
            <a:off x="677547" y="294417"/>
            <a:ext cx="10836921" cy="6818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/>
            <a:r>
              <a:t>标题文本</a:t>
            </a:r>
          </a:p>
        </p:txBody>
      </p:sp>
      <p:sp>
        <p:nvSpPr>
          <p:cNvPr id="5" name="Shape 5"/>
          <p:cNvSpPr/>
          <p:nvPr>
            <p:ph type="body" idx="1"/>
          </p:nvPr>
        </p:nvSpPr>
        <p:spPr>
          <a:xfrm>
            <a:off x="678007" y="1181105"/>
            <a:ext cx="10836920" cy="49730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</p:sldLayoutIdLst>
  <p:transition xmlns:p14="http://schemas.microsoft.com/office/powerpoint/2010/main" spd="med" advClick="1"/>
  <p:txStyles>
    <p:titleStyle>
      <a:lvl1pPr marL="0" marR="0" indent="0" algn="l" defTabSz="1108479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100" u="none">
          <a:ln>
            <a:noFill/>
          </a:ln>
          <a:solidFill>
            <a:srgbClr val="FF0000"/>
          </a:solidFill>
          <a:uFillTx/>
          <a:latin typeface="Arial"/>
          <a:ea typeface="Arial"/>
          <a:cs typeface="Arial"/>
          <a:sym typeface="Arial"/>
        </a:defRPr>
      </a:lvl1pPr>
      <a:lvl2pPr marL="0" marR="0" indent="0" algn="l" defTabSz="1108479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100" u="none">
          <a:ln>
            <a:noFill/>
          </a:ln>
          <a:solidFill>
            <a:srgbClr val="FF0000"/>
          </a:solidFill>
          <a:uFillTx/>
          <a:latin typeface="Arial"/>
          <a:ea typeface="Arial"/>
          <a:cs typeface="Arial"/>
          <a:sym typeface="Arial"/>
        </a:defRPr>
      </a:lvl2pPr>
      <a:lvl3pPr marL="0" marR="0" indent="0" algn="l" defTabSz="1108479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100" u="none">
          <a:ln>
            <a:noFill/>
          </a:ln>
          <a:solidFill>
            <a:srgbClr val="FF0000"/>
          </a:solidFill>
          <a:uFillTx/>
          <a:latin typeface="Arial"/>
          <a:ea typeface="Arial"/>
          <a:cs typeface="Arial"/>
          <a:sym typeface="Arial"/>
        </a:defRPr>
      </a:lvl3pPr>
      <a:lvl4pPr marL="0" marR="0" indent="0" algn="l" defTabSz="1108479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100" u="none">
          <a:ln>
            <a:noFill/>
          </a:ln>
          <a:solidFill>
            <a:srgbClr val="FF0000"/>
          </a:solidFill>
          <a:uFillTx/>
          <a:latin typeface="Arial"/>
          <a:ea typeface="Arial"/>
          <a:cs typeface="Arial"/>
          <a:sym typeface="Arial"/>
        </a:defRPr>
      </a:lvl4pPr>
      <a:lvl5pPr marL="0" marR="0" indent="0" algn="l" defTabSz="1108479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100" u="none">
          <a:ln>
            <a:noFill/>
          </a:ln>
          <a:solidFill>
            <a:srgbClr val="FF0000"/>
          </a:solidFill>
          <a:uFillTx/>
          <a:latin typeface="Arial"/>
          <a:ea typeface="Arial"/>
          <a:cs typeface="Arial"/>
          <a:sym typeface="Arial"/>
        </a:defRPr>
      </a:lvl5pPr>
      <a:lvl6pPr marL="0" marR="0" indent="434934" algn="l" defTabSz="1108479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100" u="none">
          <a:ln>
            <a:noFill/>
          </a:ln>
          <a:solidFill>
            <a:srgbClr val="FF0000"/>
          </a:solidFill>
          <a:uFillTx/>
          <a:latin typeface="Arial"/>
          <a:ea typeface="Arial"/>
          <a:cs typeface="Arial"/>
          <a:sym typeface="Arial"/>
        </a:defRPr>
      </a:lvl6pPr>
      <a:lvl7pPr marL="0" marR="0" indent="869868" algn="l" defTabSz="1108479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100" u="none">
          <a:ln>
            <a:noFill/>
          </a:ln>
          <a:solidFill>
            <a:srgbClr val="FF0000"/>
          </a:solidFill>
          <a:uFillTx/>
          <a:latin typeface="Arial"/>
          <a:ea typeface="Arial"/>
          <a:cs typeface="Arial"/>
          <a:sym typeface="Arial"/>
        </a:defRPr>
      </a:lvl7pPr>
      <a:lvl8pPr marL="0" marR="0" indent="1304803" algn="l" defTabSz="1108479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100" u="none">
          <a:ln>
            <a:noFill/>
          </a:ln>
          <a:solidFill>
            <a:srgbClr val="FF0000"/>
          </a:solidFill>
          <a:uFillTx/>
          <a:latin typeface="Arial"/>
          <a:ea typeface="Arial"/>
          <a:cs typeface="Arial"/>
          <a:sym typeface="Arial"/>
        </a:defRPr>
      </a:lvl8pPr>
      <a:lvl9pPr marL="0" marR="0" indent="1739737" algn="l" defTabSz="1108479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100" u="none">
          <a:ln>
            <a:noFill/>
          </a:ln>
          <a:solidFill>
            <a:srgbClr val="FF0000"/>
          </a:solidFill>
          <a:uFillTx/>
          <a:latin typeface="Arial"/>
          <a:ea typeface="Arial"/>
          <a:cs typeface="Arial"/>
          <a:sym typeface="Arial"/>
        </a:defRPr>
      </a:lvl9pPr>
    </p:titleStyle>
    <p:bodyStyle>
      <a:lvl1pPr marL="0" marR="0" indent="0" algn="l" defTabSz="857786" rtl="0" latinLnBrk="0">
        <a:lnSpc>
          <a:spcPct val="100000"/>
        </a:lnSpc>
        <a:spcBef>
          <a:spcPts val="1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500" u="none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1pPr>
      <a:lvl2pPr marL="218978" marR="0" indent="-218978" algn="l" defTabSz="857786" rtl="0" latinLnBrk="0">
        <a:lnSpc>
          <a:spcPct val="100000"/>
        </a:lnSpc>
        <a:spcBef>
          <a:spcPts val="1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1500" u="none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2pPr>
      <a:lvl3pPr marL="473386" marR="0" indent="-254409" algn="l" defTabSz="857786" rtl="0" latinLnBrk="0">
        <a:lnSpc>
          <a:spcPct val="100000"/>
        </a:lnSpc>
        <a:spcBef>
          <a:spcPts val="100"/>
        </a:spcBef>
        <a:spcAft>
          <a:spcPts val="0"/>
        </a:spcAft>
        <a:buClrTx/>
        <a:buSzPct val="100000"/>
        <a:buFontTx/>
        <a:buChar char="–"/>
        <a:tabLst/>
        <a:defRPr b="0" baseline="0" cap="none" i="0" spc="0" strike="noStrike" sz="1500" u="none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3pPr>
      <a:lvl4pPr marL="727774" marR="0" indent="-288308" algn="l" defTabSz="857786" rtl="0" latinLnBrk="0">
        <a:lnSpc>
          <a:spcPct val="100000"/>
        </a:lnSpc>
        <a:spcBef>
          <a:spcPts val="100"/>
        </a:spcBef>
        <a:spcAft>
          <a:spcPts val="0"/>
        </a:spcAft>
        <a:buClrTx/>
        <a:buSzPct val="100000"/>
        <a:buFontTx/>
        <a:buChar char="–"/>
        <a:tabLst/>
        <a:defRPr b="0" baseline="0" cap="none" i="0" spc="0" strike="noStrike" sz="1500" u="none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4pPr>
      <a:lvl5pPr marL="979358" marR="0" indent="-328467" algn="l" defTabSz="857786" rtl="0" latinLnBrk="0">
        <a:lnSpc>
          <a:spcPct val="100000"/>
        </a:lnSpc>
        <a:spcBef>
          <a:spcPts val="100"/>
        </a:spcBef>
        <a:spcAft>
          <a:spcPts val="0"/>
        </a:spcAft>
        <a:buClrTx/>
        <a:buSzPct val="100000"/>
        <a:buFontTx/>
        <a:buChar char="–"/>
        <a:tabLst/>
        <a:defRPr b="0" baseline="0" cap="none" i="0" spc="0" strike="noStrike" sz="1500" u="none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5pPr>
      <a:lvl6pPr marL="1646483" marR="0" indent="-379434" algn="l" defTabSz="857786" rtl="0" latinLnBrk="0">
        <a:lnSpc>
          <a:spcPct val="100000"/>
        </a:lnSpc>
        <a:spcBef>
          <a:spcPts val="100"/>
        </a:spcBef>
        <a:spcAft>
          <a:spcPts val="0"/>
        </a:spcAft>
        <a:buClrTx/>
        <a:buSzPct val="100000"/>
        <a:buFontTx/>
        <a:buChar char="–"/>
        <a:tabLst/>
        <a:defRPr b="0" baseline="0" cap="none" i="0" spc="0" strike="noStrike" sz="1500" u="none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6pPr>
      <a:lvl7pPr marL="2081417" marR="0" indent="-379434" algn="l" defTabSz="857786" rtl="0" latinLnBrk="0">
        <a:lnSpc>
          <a:spcPct val="100000"/>
        </a:lnSpc>
        <a:spcBef>
          <a:spcPts val="100"/>
        </a:spcBef>
        <a:spcAft>
          <a:spcPts val="0"/>
        </a:spcAft>
        <a:buClrTx/>
        <a:buSzPct val="100000"/>
        <a:buFontTx/>
        <a:buChar char="–"/>
        <a:tabLst/>
        <a:defRPr b="0" baseline="0" cap="none" i="0" spc="0" strike="noStrike" sz="1500" u="none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7pPr>
      <a:lvl8pPr marL="2516352" marR="0" indent="-379434" algn="l" defTabSz="857786" rtl="0" latinLnBrk="0">
        <a:lnSpc>
          <a:spcPct val="100000"/>
        </a:lnSpc>
        <a:spcBef>
          <a:spcPts val="100"/>
        </a:spcBef>
        <a:spcAft>
          <a:spcPts val="0"/>
        </a:spcAft>
        <a:buClrTx/>
        <a:buSzPct val="100000"/>
        <a:buFontTx/>
        <a:buChar char="–"/>
        <a:tabLst/>
        <a:defRPr b="0" baseline="0" cap="none" i="0" spc="0" strike="noStrike" sz="1500" u="none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8pPr>
      <a:lvl9pPr marL="2951286" marR="0" indent="-379434" algn="l" defTabSz="857786" rtl="0" latinLnBrk="0">
        <a:lnSpc>
          <a:spcPct val="100000"/>
        </a:lnSpc>
        <a:spcBef>
          <a:spcPts val="100"/>
        </a:spcBef>
        <a:spcAft>
          <a:spcPts val="0"/>
        </a:spcAft>
        <a:buClrTx/>
        <a:buSzPct val="100000"/>
        <a:buFontTx/>
        <a:buChar char="–"/>
        <a:tabLst/>
        <a:defRPr b="0" baseline="0" cap="none" i="0" spc="0" strike="noStrike" sz="1500" u="none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9pPr>
    </p:bodyStyle>
    <p:otherStyle>
      <a:lvl1pPr marL="0" marR="0" indent="0" algn="ctr" defTabSz="85778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57200" algn="ctr" defTabSz="85778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14400" algn="ctr" defTabSz="85778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371600" algn="ctr" defTabSz="85778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828800" algn="ctr" defTabSz="85778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2286000" algn="ctr" defTabSz="85778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2743200" algn="ctr" defTabSz="85778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3200400" algn="ctr" defTabSz="85778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3657600" algn="ctr" defTabSz="85778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jpeg"/><Relationship Id="rId3" Type="http://schemas.openxmlformats.org/officeDocument/2006/relationships/image" Target="../media/image2.jpe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jpeg"/><Relationship Id="rId3" Type="http://schemas.openxmlformats.org/officeDocument/2006/relationships/image" Target="../media/image2.jpe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jpeg"/><Relationship Id="rId3" Type="http://schemas.openxmlformats.org/officeDocument/2006/relationships/image" Target="../media/image2.jpe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jpeg"/><Relationship Id="rId3" Type="http://schemas.openxmlformats.org/officeDocument/2006/relationships/image" Target="../media/image2.jpeg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e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4.jpeg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2.jpe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jpeg"/><Relationship Id="rId3" Type="http://schemas.openxmlformats.org/officeDocument/2006/relationships/image" Target="../media/image2.jpe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jpeg"/><Relationship Id="rId3" Type="http://schemas.openxmlformats.org/officeDocument/2006/relationships/image" Target="../media/image2.jpe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jpeg"/><Relationship Id="rId3" Type="http://schemas.openxmlformats.org/officeDocument/2006/relationships/image" Target="../media/image2.jpe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jpeg"/><Relationship Id="rId3" Type="http://schemas.openxmlformats.org/officeDocument/2006/relationships/image" Target="../media/image2.jpe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jpeg"/><Relationship Id="rId3" Type="http://schemas.openxmlformats.org/officeDocument/2006/relationships/image" Target="../media/image2.jpe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/>
          <p:nvPr/>
        </p:nvSpPr>
        <p:spPr>
          <a:xfrm>
            <a:off x="3902257" y="7510756"/>
            <a:ext cx="4114801" cy="264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pPr/>
            <a:r>
              <a:t>RESTRICTED</a:t>
            </a:r>
          </a:p>
        </p:txBody>
      </p:sp>
      <p:sp>
        <p:nvSpPr>
          <p:cNvPr id="43" name="Shape 43"/>
          <p:cNvSpPr/>
          <p:nvPr>
            <p:ph type="sldNum" sz="quarter" idx="2"/>
          </p:nvPr>
        </p:nvSpPr>
        <p:spPr>
          <a:xfrm>
            <a:off x="11878530" y="6596841"/>
            <a:ext cx="127001" cy="13554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44" name="image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23644"/>
            <a:ext cx="12192000" cy="6905288"/>
          </a:xfrm>
          <a:prstGeom prst="rect">
            <a:avLst/>
          </a:prstGeom>
          <a:ln w="12700">
            <a:miter lim="400000"/>
          </a:ln>
        </p:spPr>
      </p:pic>
      <p:sp>
        <p:nvSpPr>
          <p:cNvPr id="45" name="Shape 45"/>
          <p:cNvSpPr/>
          <p:nvPr/>
        </p:nvSpPr>
        <p:spPr>
          <a:xfrm>
            <a:off x="3533421" y="4572000"/>
            <a:ext cx="5161247" cy="9169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5400">
                <a:solidFill>
                  <a:srgbClr val="F2F2F2"/>
                </a:solidFill>
                <a:latin typeface="Gulim"/>
                <a:ea typeface="Gulim"/>
                <a:cs typeface="Gulim"/>
                <a:sym typeface="Gulim"/>
              </a:defRPr>
            </a:lvl1pPr>
          </a:lstStyle>
          <a:p>
            <a:pPr/>
            <a:r>
              <a:t>Blockchain ATM </a:t>
            </a:r>
          </a:p>
        </p:txBody>
      </p:sp>
      <p:sp>
        <p:nvSpPr>
          <p:cNvPr id="46" name="Shape 46"/>
          <p:cNvSpPr/>
          <p:nvPr/>
        </p:nvSpPr>
        <p:spPr>
          <a:xfrm>
            <a:off x="8017057" y="5926876"/>
            <a:ext cx="3739839" cy="523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800">
                <a:solidFill>
                  <a:srgbClr val="F2F2F2"/>
                </a:solidFill>
                <a:latin typeface="Gulim"/>
                <a:ea typeface="Gulim"/>
                <a:cs typeface="Gulim"/>
                <a:sym typeface="Gulim"/>
              </a:defRPr>
            </a:lvl1pPr>
          </a:lstStyle>
          <a:p>
            <a:pPr/>
            <a:r>
              <a:t>By RBWM Self Service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/>
          <p:nvPr/>
        </p:nvSpPr>
        <p:spPr>
          <a:xfrm>
            <a:off x="3902257" y="7510756"/>
            <a:ext cx="4114801" cy="264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pPr/>
            <a:r>
              <a:t>RESTRICTED</a:t>
            </a:r>
          </a:p>
        </p:txBody>
      </p:sp>
      <p:sp>
        <p:nvSpPr>
          <p:cNvPr id="207" name="Shape 207"/>
          <p:cNvSpPr/>
          <p:nvPr>
            <p:ph type="sldNum" sz="quarter" idx="2"/>
          </p:nvPr>
        </p:nvSpPr>
        <p:spPr>
          <a:xfrm>
            <a:off x="11865049" y="6596841"/>
            <a:ext cx="153964" cy="13554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08" name="Shape 208"/>
          <p:cNvSpPr/>
          <p:nvPr/>
        </p:nvSpPr>
        <p:spPr>
          <a:xfrm>
            <a:off x="584237" y="250308"/>
            <a:ext cx="10836921" cy="41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>
            <a:lvl1pPr defTabSz="1108479">
              <a:lnSpc>
                <a:spcPct val="90000"/>
              </a:lnSpc>
              <a:defRPr sz="2400">
                <a:solidFill>
                  <a:srgbClr val="FF000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TFR - 本行卡在本行机转本行卡</a:t>
            </a:r>
          </a:p>
        </p:txBody>
      </p:sp>
      <p:sp>
        <p:nvSpPr>
          <p:cNvPr id="209" name="Shape 209"/>
          <p:cNvSpPr/>
          <p:nvPr/>
        </p:nvSpPr>
        <p:spPr>
          <a:xfrm>
            <a:off x="3119233" y="1227991"/>
            <a:ext cx="1270001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95" h="19679" fill="norm" stroke="1" extrusionOk="0">
                <a:moveTo>
                  <a:pt x="17579" y="2882"/>
                </a:moveTo>
                <a:cubicBezTo>
                  <a:pt x="19590" y="4803"/>
                  <a:pt x="20595" y="7321"/>
                  <a:pt x="20595" y="9839"/>
                </a:cubicBezTo>
                <a:cubicBezTo>
                  <a:pt x="20595" y="12357"/>
                  <a:pt x="19590" y="14875"/>
                  <a:pt x="17579" y="16796"/>
                </a:cubicBezTo>
                <a:cubicBezTo>
                  <a:pt x="13558" y="20639"/>
                  <a:pt x="7038" y="20639"/>
                  <a:pt x="3016" y="16796"/>
                </a:cubicBezTo>
                <a:cubicBezTo>
                  <a:pt x="-1005" y="12954"/>
                  <a:pt x="-1005" y="6724"/>
                  <a:pt x="3016" y="2882"/>
                </a:cubicBezTo>
                <a:cubicBezTo>
                  <a:pt x="7038" y="-961"/>
                  <a:pt x="13558" y="-961"/>
                  <a:pt x="17579" y="2882"/>
                </a:cubicBezTo>
                <a:close/>
              </a:path>
            </a:pathLst>
          </a:cu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101600" dist="25400" dir="540000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A001</a:t>
            </a:r>
          </a:p>
        </p:txBody>
      </p:sp>
      <p:sp>
        <p:nvSpPr>
          <p:cNvPr id="210" name="Shape 210"/>
          <p:cNvSpPr/>
          <p:nvPr/>
        </p:nvSpPr>
        <p:spPr>
          <a:xfrm>
            <a:off x="1421580" y="2156732"/>
            <a:ext cx="1270001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95" h="19679" fill="norm" stroke="1" extrusionOk="0">
                <a:moveTo>
                  <a:pt x="17579" y="2882"/>
                </a:moveTo>
                <a:cubicBezTo>
                  <a:pt x="19590" y="4803"/>
                  <a:pt x="20595" y="7321"/>
                  <a:pt x="20595" y="9839"/>
                </a:cubicBezTo>
                <a:cubicBezTo>
                  <a:pt x="20595" y="12357"/>
                  <a:pt x="19590" y="14875"/>
                  <a:pt x="17579" y="16796"/>
                </a:cubicBezTo>
                <a:cubicBezTo>
                  <a:pt x="13558" y="20639"/>
                  <a:pt x="7038" y="20639"/>
                  <a:pt x="3016" y="16796"/>
                </a:cubicBezTo>
                <a:cubicBezTo>
                  <a:pt x="-1005" y="12954"/>
                  <a:pt x="-1005" y="6724"/>
                  <a:pt x="3016" y="2882"/>
                </a:cubicBezTo>
                <a:cubicBezTo>
                  <a:pt x="7038" y="-961"/>
                  <a:pt x="13558" y="-961"/>
                  <a:pt x="17579" y="2882"/>
                </a:cubicBezTo>
                <a:close/>
              </a:path>
            </a:pathLst>
          </a:cu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101600" dist="25400" dir="540000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C002</a:t>
            </a:r>
          </a:p>
        </p:txBody>
      </p:sp>
      <p:sp>
        <p:nvSpPr>
          <p:cNvPr id="211" name="Shape 211"/>
          <p:cNvSpPr/>
          <p:nvPr/>
        </p:nvSpPr>
        <p:spPr>
          <a:xfrm>
            <a:off x="1421580" y="3951147"/>
            <a:ext cx="1270001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95" h="19679" fill="norm" stroke="1" extrusionOk="0">
                <a:moveTo>
                  <a:pt x="17579" y="2882"/>
                </a:moveTo>
                <a:cubicBezTo>
                  <a:pt x="19590" y="4803"/>
                  <a:pt x="20595" y="7321"/>
                  <a:pt x="20595" y="9839"/>
                </a:cubicBezTo>
                <a:cubicBezTo>
                  <a:pt x="20595" y="12357"/>
                  <a:pt x="19590" y="14875"/>
                  <a:pt x="17579" y="16796"/>
                </a:cubicBezTo>
                <a:cubicBezTo>
                  <a:pt x="13558" y="20639"/>
                  <a:pt x="7038" y="20639"/>
                  <a:pt x="3016" y="16796"/>
                </a:cubicBezTo>
                <a:cubicBezTo>
                  <a:pt x="-1005" y="12954"/>
                  <a:pt x="-1005" y="6724"/>
                  <a:pt x="3016" y="2882"/>
                </a:cubicBezTo>
                <a:cubicBezTo>
                  <a:pt x="7038" y="-961"/>
                  <a:pt x="13558" y="-961"/>
                  <a:pt x="17579" y="2882"/>
                </a:cubicBezTo>
                <a:close/>
              </a:path>
            </a:pathLst>
          </a:cu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101600" dist="25400" dir="540000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C001</a:t>
            </a:r>
          </a:p>
        </p:txBody>
      </p:sp>
      <p:sp>
        <p:nvSpPr>
          <p:cNvPr id="212" name="Shape 212"/>
          <p:cNvSpPr/>
          <p:nvPr/>
        </p:nvSpPr>
        <p:spPr>
          <a:xfrm>
            <a:off x="3119233" y="4918766"/>
            <a:ext cx="1270001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95" h="19679" fill="norm" stroke="1" extrusionOk="0">
                <a:moveTo>
                  <a:pt x="17579" y="2882"/>
                </a:moveTo>
                <a:cubicBezTo>
                  <a:pt x="19590" y="4803"/>
                  <a:pt x="20595" y="7321"/>
                  <a:pt x="20595" y="9839"/>
                </a:cubicBezTo>
                <a:cubicBezTo>
                  <a:pt x="20595" y="12357"/>
                  <a:pt x="19590" y="14875"/>
                  <a:pt x="17579" y="16796"/>
                </a:cubicBezTo>
                <a:cubicBezTo>
                  <a:pt x="13558" y="20639"/>
                  <a:pt x="7038" y="20639"/>
                  <a:pt x="3016" y="16796"/>
                </a:cubicBezTo>
                <a:cubicBezTo>
                  <a:pt x="-1005" y="12954"/>
                  <a:pt x="-1005" y="6724"/>
                  <a:pt x="3016" y="2882"/>
                </a:cubicBezTo>
                <a:cubicBezTo>
                  <a:pt x="7038" y="-961"/>
                  <a:pt x="13558" y="-961"/>
                  <a:pt x="17579" y="2882"/>
                </a:cubicBezTo>
                <a:close/>
              </a:path>
            </a:pathLst>
          </a:cu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101600" dist="25400" dir="540000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B002</a:t>
            </a:r>
          </a:p>
        </p:txBody>
      </p:sp>
      <p:sp>
        <p:nvSpPr>
          <p:cNvPr id="213" name="Shape 213"/>
          <p:cNvSpPr/>
          <p:nvPr/>
        </p:nvSpPr>
        <p:spPr>
          <a:xfrm>
            <a:off x="4965700" y="2156732"/>
            <a:ext cx="1270000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95" h="19679" fill="norm" stroke="1" extrusionOk="0">
                <a:moveTo>
                  <a:pt x="17579" y="2882"/>
                </a:moveTo>
                <a:cubicBezTo>
                  <a:pt x="19590" y="4803"/>
                  <a:pt x="20595" y="7321"/>
                  <a:pt x="20595" y="9839"/>
                </a:cubicBezTo>
                <a:cubicBezTo>
                  <a:pt x="20595" y="12357"/>
                  <a:pt x="19590" y="14875"/>
                  <a:pt x="17579" y="16796"/>
                </a:cubicBezTo>
                <a:cubicBezTo>
                  <a:pt x="13558" y="20639"/>
                  <a:pt x="7038" y="20639"/>
                  <a:pt x="3016" y="16796"/>
                </a:cubicBezTo>
                <a:cubicBezTo>
                  <a:pt x="-1005" y="12954"/>
                  <a:pt x="-1005" y="6724"/>
                  <a:pt x="3016" y="2882"/>
                </a:cubicBezTo>
                <a:cubicBezTo>
                  <a:pt x="7038" y="-961"/>
                  <a:pt x="13558" y="-961"/>
                  <a:pt x="17579" y="2882"/>
                </a:cubicBezTo>
                <a:close/>
              </a:path>
            </a:pathLst>
          </a:cu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101600" dist="25400" dir="540000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A002</a:t>
            </a:r>
          </a:p>
        </p:txBody>
      </p:sp>
      <p:sp>
        <p:nvSpPr>
          <p:cNvPr id="214" name="Shape 214"/>
          <p:cNvSpPr/>
          <p:nvPr/>
        </p:nvSpPr>
        <p:spPr>
          <a:xfrm>
            <a:off x="4965700" y="3951147"/>
            <a:ext cx="1270000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95" h="19679" fill="norm" stroke="1" extrusionOk="0">
                <a:moveTo>
                  <a:pt x="17579" y="2882"/>
                </a:moveTo>
                <a:cubicBezTo>
                  <a:pt x="19590" y="4803"/>
                  <a:pt x="20595" y="7321"/>
                  <a:pt x="20595" y="9839"/>
                </a:cubicBezTo>
                <a:cubicBezTo>
                  <a:pt x="20595" y="12357"/>
                  <a:pt x="19590" y="14875"/>
                  <a:pt x="17579" y="16796"/>
                </a:cubicBezTo>
                <a:cubicBezTo>
                  <a:pt x="13558" y="20639"/>
                  <a:pt x="7038" y="20639"/>
                  <a:pt x="3016" y="16796"/>
                </a:cubicBezTo>
                <a:cubicBezTo>
                  <a:pt x="-1005" y="12954"/>
                  <a:pt x="-1005" y="6724"/>
                  <a:pt x="3016" y="2882"/>
                </a:cubicBezTo>
                <a:cubicBezTo>
                  <a:pt x="7038" y="-961"/>
                  <a:pt x="13558" y="-961"/>
                  <a:pt x="17579" y="2882"/>
                </a:cubicBezTo>
                <a:close/>
              </a:path>
            </a:pathLst>
          </a:cu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101600" dist="25400" dir="540000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B001</a:t>
            </a:r>
          </a:p>
        </p:txBody>
      </p:sp>
      <p:sp>
        <p:nvSpPr>
          <p:cNvPr id="215" name="Shape 215"/>
          <p:cNvSpPr/>
          <p:nvPr/>
        </p:nvSpPr>
        <p:spPr>
          <a:xfrm>
            <a:off x="3142840" y="2872064"/>
            <a:ext cx="1518246" cy="14713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95" h="19679" fill="norm" stroke="1" extrusionOk="0">
                <a:moveTo>
                  <a:pt x="17579" y="2882"/>
                </a:moveTo>
                <a:cubicBezTo>
                  <a:pt x="19590" y="4803"/>
                  <a:pt x="20595" y="7321"/>
                  <a:pt x="20595" y="9839"/>
                </a:cubicBezTo>
                <a:cubicBezTo>
                  <a:pt x="20595" y="12357"/>
                  <a:pt x="19590" y="14875"/>
                  <a:pt x="17579" y="16796"/>
                </a:cubicBezTo>
                <a:cubicBezTo>
                  <a:pt x="13558" y="20639"/>
                  <a:pt x="7038" y="20639"/>
                  <a:pt x="3016" y="16796"/>
                </a:cubicBezTo>
                <a:cubicBezTo>
                  <a:pt x="-1005" y="12954"/>
                  <a:pt x="-1005" y="6724"/>
                  <a:pt x="3016" y="2882"/>
                </a:cubicBezTo>
                <a:cubicBezTo>
                  <a:pt x="7038" y="-961"/>
                  <a:pt x="13558" y="-961"/>
                  <a:pt x="17579" y="2882"/>
                </a:cubicBezTo>
                <a:close/>
              </a:path>
            </a:pathLst>
          </a:cu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101600" dist="25400" dir="540000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Blockchain</a:t>
            </a:r>
          </a:p>
        </p:txBody>
      </p:sp>
      <p:sp>
        <p:nvSpPr>
          <p:cNvPr id="216" name="Shape 216"/>
          <p:cNvSpPr/>
          <p:nvPr/>
        </p:nvSpPr>
        <p:spPr>
          <a:xfrm rot="2089036">
            <a:off x="4890482" y="811936"/>
            <a:ext cx="1154718" cy="6209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cubicBezTo>
                  <a:pt x="3498" y="0"/>
                  <a:pt x="6997" y="0"/>
                  <a:pt x="10495" y="0"/>
                </a:cubicBezTo>
                <a:cubicBezTo>
                  <a:pt x="14197" y="0"/>
                  <a:pt x="17898" y="0"/>
                  <a:pt x="21600" y="0"/>
                </a:cubicBez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A Bank</a:t>
            </a:r>
          </a:p>
        </p:txBody>
      </p:sp>
      <p:sp>
        <p:nvSpPr>
          <p:cNvPr id="217" name="Shape 217"/>
          <p:cNvSpPr/>
          <p:nvPr/>
        </p:nvSpPr>
        <p:spPr>
          <a:xfrm rot="16240829">
            <a:off x="-95498" y="3214568"/>
            <a:ext cx="1154719" cy="62094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C Bank</a:t>
            </a:r>
          </a:p>
        </p:txBody>
      </p:sp>
      <p:sp>
        <p:nvSpPr>
          <p:cNvPr id="218" name="Shape 218"/>
          <p:cNvSpPr/>
          <p:nvPr/>
        </p:nvSpPr>
        <p:spPr>
          <a:xfrm rot="19069391">
            <a:off x="5026699" y="5877682"/>
            <a:ext cx="1154718" cy="62094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B Bank</a:t>
            </a:r>
          </a:p>
        </p:txBody>
      </p:sp>
      <p:sp>
        <p:nvSpPr>
          <p:cNvPr id="219" name="Shape 219"/>
          <p:cNvSpPr/>
          <p:nvPr/>
        </p:nvSpPr>
        <p:spPr>
          <a:xfrm>
            <a:off x="6812167" y="890289"/>
            <a:ext cx="4905610" cy="13763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事件流：</a:t>
            </a:r>
          </a:p>
          <a:p>
            <a:pPr marL="240631" indent="-240631">
              <a:buSzPct val="100000"/>
              <a:buAutoNum type="arabicPeriod" startAt="1"/>
            </a:pPr>
            <a:r>
              <a:t>A Bank客人在A001上转账给A Bank其它客人</a:t>
            </a:r>
          </a:p>
          <a:p>
            <a:pPr/>
            <a:r>
              <a:t>2. A001向A Bank发起请求</a:t>
            </a:r>
          </a:p>
          <a:p>
            <a:pPr/>
            <a:r>
              <a:t>3. A Bank 响应A001请求</a:t>
            </a:r>
          </a:p>
        </p:txBody>
      </p:sp>
      <p:sp>
        <p:nvSpPr>
          <p:cNvPr id="220" name="Shape 220"/>
          <p:cNvSpPr/>
          <p:nvPr/>
        </p:nvSpPr>
        <p:spPr>
          <a:xfrm>
            <a:off x="3064527" y="1220176"/>
            <a:ext cx="231277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1</a:t>
            </a:r>
          </a:p>
        </p:txBody>
      </p:sp>
      <p:sp>
        <p:nvSpPr>
          <p:cNvPr id="221" name="Shape 221"/>
          <p:cNvSpPr/>
          <p:nvPr/>
        </p:nvSpPr>
        <p:spPr>
          <a:xfrm flipV="1">
            <a:off x="4329990" y="1266413"/>
            <a:ext cx="774438" cy="233084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222" name="Shape 222"/>
          <p:cNvSpPr/>
          <p:nvPr/>
        </p:nvSpPr>
        <p:spPr>
          <a:xfrm>
            <a:off x="4487266" y="1125887"/>
            <a:ext cx="231278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2</a:t>
            </a:r>
          </a:p>
        </p:txBody>
      </p:sp>
      <p:sp>
        <p:nvSpPr>
          <p:cNvPr id="223" name="Shape 223"/>
          <p:cNvSpPr/>
          <p:nvPr/>
        </p:nvSpPr>
        <p:spPr>
          <a:xfrm flipH="1">
            <a:off x="4436466" y="1456416"/>
            <a:ext cx="826689" cy="230385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224" name="Shape 224"/>
          <p:cNvSpPr/>
          <p:nvPr/>
        </p:nvSpPr>
        <p:spPr>
          <a:xfrm>
            <a:off x="4762592" y="1497761"/>
            <a:ext cx="231278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3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/>
          <p:nvPr/>
        </p:nvSpPr>
        <p:spPr>
          <a:xfrm>
            <a:off x="3902257" y="7510756"/>
            <a:ext cx="4114801" cy="264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pPr/>
            <a:r>
              <a:t>RESTRICTED</a:t>
            </a:r>
          </a:p>
        </p:txBody>
      </p:sp>
      <p:sp>
        <p:nvSpPr>
          <p:cNvPr id="227" name="Shape 227"/>
          <p:cNvSpPr/>
          <p:nvPr>
            <p:ph type="sldNum" sz="quarter" idx="2"/>
          </p:nvPr>
        </p:nvSpPr>
        <p:spPr>
          <a:xfrm>
            <a:off x="11869762" y="6596841"/>
            <a:ext cx="144538" cy="13554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28" name="Shape 228"/>
          <p:cNvSpPr/>
          <p:nvPr/>
        </p:nvSpPr>
        <p:spPr>
          <a:xfrm>
            <a:off x="584237" y="250308"/>
            <a:ext cx="10836921" cy="41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>
            <a:lvl1pPr defTabSz="1108479">
              <a:lnSpc>
                <a:spcPct val="90000"/>
              </a:lnSpc>
              <a:defRPr sz="2400">
                <a:solidFill>
                  <a:srgbClr val="FF000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TFR - 本行卡在本行机转给它行卡</a:t>
            </a:r>
          </a:p>
        </p:txBody>
      </p:sp>
      <p:sp>
        <p:nvSpPr>
          <p:cNvPr id="229" name="Shape 229"/>
          <p:cNvSpPr/>
          <p:nvPr/>
        </p:nvSpPr>
        <p:spPr>
          <a:xfrm>
            <a:off x="3119233" y="1227991"/>
            <a:ext cx="1270001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95" h="19679" fill="norm" stroke="1" extrusionOk="0">
                <a:moveTo>
                  <a:pt x="17579" y="2882"/>
                </a:moveTo>
                <a:cubicBezTo>
                  <a:pt x="19590" y="4803"/>
                  <a:pt x="20595" y="7321"/>
                  <a:pt x="20595" y="9839"/>
                </a:cubicBezTo>
                <a:cubicBezTo>
                  <a:pt x="20595" y="12357"/>
                  <a:pt x="19590" y="14875"/>
                  <a:pt x="17579" y="16796"/>
                </a:cubicBezTo>
                <a:cubicBezTo>
                  <a:pt x="13558" y="20639"/>
                  <a:pt x="7038" y="20639"/>
                  <a:pt x="3016" y="16796"/>
                </a:cubicBezTo>
                <a:cubicBezTo>
                  <a:pt x="-1005" y="12954"/>
                  <a:pt x="-1005" y="6724"/>
                  <a:pt x="3016" y="2882"/>
                </a:cubicBezTo>
                <a:cubicBezTo>
                  <a:pt x="7038" y="-961"/>
                  <a:pt x="13558" y="-961"/>
                  <a:pt x="17579" y="2882"/>
                </a:cubicBezTo>
                <a:close/>
              </a:path>
            </a:pathLst>
          </a:cu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101600" dist="25400" dir="540000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A001</a:t>
            </a:r>
          </a:p>
        </p:txBody>
      </p:sp>
      <p:sp>
        <p:nvSpPr>
          <p:cNvPr id="230" name="Shape 230"/>
          <p:cNvSpPr/>
          <p:nvPr/>
        </p:nvSpPr>
        <p:spPr>
          <a:xfrm>
            <a:off x="1421580" y="2156732"/>
            <a:ext cx="1270001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95" h="19679" fill="norm" stroke="1" extrusionOk="0">
                <a:moveTo>
                  <a:pt x="17579" y="2882"/>
                </a:moveTo>
                <a:cubicBezTo>
                  <a:pt x="19590" y="4803"/>
                  <a:pt x="20595" y="7321"/>
                  <a:pt x="20595" y="9839"/>
                </a:cubicBezTo>
                <a:cubicBezTo>
                  <a:pt x="20595" y="12357"/>
                  <a:pt x="19590" y="14875"/>
                  <a:pt x="17579" y="16796"/>
                </a:cubicBezTo>
                <a:cubicBezTo>
                  <a:pt x="13558" y="20639"/>
                  <a:pt x="7038" y="20639"/>
                  <a:pt x="3016" y="16796"/>
                </a:cubicBezTo>
                <a:cubicBezTo>
                  <a:pt x="-1005" y="12954"/>
                  <a:pt x="-1005" y="6724"/>
                  <a:pt x="3016" y="2882"/>
                </a:cubicBezTo>
                <a:cubicBezTo>
                  <a:pt x="7038" y="-961"/>
                  <a:pt x="13558" y="-961"/>
                  <a:pt x="17579" y="2882"/>
                </a:cubicBezTo>
                <a:close/>
              </a:path>
            </a:pathLst>
          </a:cu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101600" dist="25400" dir="540000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C002</a:t>
            </a:r>
          </a:p>
        </p:txBody>
      </p:sp>
      <p:sp>
        <p:nvSpPr>
          <p:cNvPr id="231" name="Shape 231"/>
          <p:cNvSpPr/>
          <p:nvPr/>
        </p:nvSpPr>
        <p:spPr>
          <a:xfrm>
            <a:off x="1421580" y="3951147"/>
            <a:ext cx="1270001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95" h="19679" fill="norm" stroke="1" extrusionOk="0">
                <a:moveTo>
                  <a:pt x="17579" y="2882"/>
                </a:moveTo>
                <a:cubicBezTo>
                  <a:pt x="19590" y="4803"/>
                  <a:pt x="20595" y="7321"/>
                  <a:pt x="20595" y="9839"/>
                </a:cubicBezTo>
                <a:cubicBezTo>
                  <a:pt x="20595" y="12357"/>
                  <a:pt x="19590" y="14875"/>
                  <a:pt x="17579" y="16796"/>
                </a:cubicBezTo>
                <a:cubicBezTo>
                  <a:pt x="13558" y="20639"/>
                  <a:pt x="7038" y="20639"/>
                  <a:pt x="3016" y="16796"/>
                </a:cubicBezTo>
                <a:cubicBezTo>
                  <a:pt x="-1005" y="12954"/>
                  <a:pt x="-1005" y="6724"/>
                  <a:pt x="3016" y="2882"/>
                </a:cubicBezTo>
                <a:cubicBezTo>
                  <a:pt x="7038" y="-961"/>
                  <a:pt x="13558" y="-961"/>
                  <a:pt x="17579" y="2882"/>
                </a:cubicBezTo>
                <a:close/>
              </a:path>
            </a:pathLst>
          </a:cu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101600" dist="25400" dir="540000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C001</a:t>
            </a:r>
          </a:p>
        </p:txBody>
      </p:sp>
      <p:sp>
        <p:nvSpPr>
          <p:cNvPr id="232" name="Shape 232"/>
          <p:cNvSpPr/>
          <p:nvPr/>
        </p:nvSpPr>
        <p:spPr>
          <a:xfrm>
            <a:off x="3119233" y="4918766"/>
            <a:ext cx="1270001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95" h="19679" fill="norm" stroke="1" extrusionOk="0">
                <a:moveTo>
                  <a:pt x="17579" y="2882"/>
                </a:moveTo>
                <a:cubicBezTo>
                  <a:pt x="19590" y="4803"/>
                  <a:pt x="20595" y="7321"/>
                  <a:pt x="20595" y="9839"/>
                </a:cubicBezTo>
                <a:cubicBezTo>
                  <a:pt x="20595" y="12357"/>
                  <a:pt x="19590" y="14875"/>
                  <a:pt x="17579" y="16796"/>
                </a:cubicBezTo>
                <a:cubicBezTo>
                  <a:pt x="13558" y="20639"/>
                  <a:pt x="7038" y="20639"/>
                  <a:pt x="3016" y="16796"/>
                </a:cubicBezTo>
                <a:cubicBezTo>
                  <a:pt x="-1005" y="12954"/>
                  <a:pt x="-1005" y="6724"/>
                  <a:pt x="3016" y="2882"/>
                </a:cubicBezTo>
                <a:cubicBezTo>
                  <a:pt x="7038" y="-961"/>
                  <a:pt x="13558" y="-961"/>
                  <a:pt x="17579" y="2882"/>
                </a:cubicBezTo>
                <a:close/>
              </a:path>
            </a:pathLst>
          </a:cu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101600" dist="25400" dir="540000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B002</a:t>
            </a:r>
          </a:p>
        </p:txBody>
      </p:sp>
      <p:sp>
        <p:nvSpPr>
          <p:cNvPr id="233" name="Shape 233"/>
          <p:cNvSpPr/>
          <p:nvPr/>
        </p:nvSpPr>
        <p:spPr>
          <a:xfrm>
            <a:off x="4965700" y="2156732"/>
            <a:ext cx="1270000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95" h="19679" fill="norm" stroke="1" extrusionOk="0">
                <a:moveTo>
                  <a:pt x="17579" y="2882"/>
                </a:moveTo>
                <a:cubicBezTo>
                  <a:pt x="19590" y="4803"/>
                  <a:pt x="20595" y="7321"/>
                  <a:pt x="20595" y="9839"/>
                </a:cubicBezTo>
                <a:cubicBezTo>
                  <a:pt x="20595" y="12357"/>
                  <a:pt x="19590" y="14875"/>
                  <a:pt x="17579" y="16796"/>
                </a:cubicBezTo>
                <a:cubicBezTo>
                  <a:pt x="13558" y="20639"/>
                  <a:pt x="7038" y="20639"/>
                  <a:pt x="3016" y="16796"/>
                </a:cubicBezTo>
                <a:cubicBezTo>
                  <a:pt x="-1005" y="12954"/>
                  <a:pt x="-1005" y="6724"/>
                  <a:pt x="3016" y="2882"/>
                </a:cubicBezTo>
                <a:cubicBezTo>
                  <a:pt x="7038" y="-961"/>
                  <a:pt x="13558" y="-961"/>
                  <a:pt x="17579" y="2882"/>
                </a:cubicBezTo>
                <a:close/>
              </a:path>
            </a:pathLst>
          </a:cu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101600" dist="25400" dir="540000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A002</a:t>
            </a:r>
          </a:p>
        </p:txBody>
      </p:sp>
      <p:sp>
        <p:nvSpPr>
          <p:cNvPr id="234" name="Shape 234"/>
          <p:cNvSpPr/>
          <p:nvPr/>
        </p:nvSpPr>
        <p:spPr>
          <a:xfrm>
            <a:off x="4965700" y="3951147"/>
            <a:ext cx="1270000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95" h="19679" fill="norm" stroke="1" extrusionOk="0">
                <a:moveTo>
                  <a:pt x="17579" y="2882"/>
                </a:moveTo>
                <a:cubicBezTo>
                  <a:pt x="19590" y="4803"/>
                  <a:pt x="20595" y="7321"/>
                  <a:pt x="20595" y="9839"/>
                </a:cubicBezTo>
                <a:cubicBezTo>
                  <a:pt x="20595" y="12357"/>
                  <a:pt x="19590" y="14875"/>
                  <a:pt x="17579" y="16796"/>
                </a:cubicBezTo>
                <a:cubicBezTo>
                  <a:pt x="13558" y="20639"/>
                  <a:pt x="7038" y="20639"/>
                  <a:pt x="3016" y="16796"/>
                </a:cubicBezTo>
                <a:cubicBezTo>
                  <a:pt x="-1005" y="12954"/>
                  <a:pt x="-1005" y="6724"/>
                  <a:pt x="3016" y="2882"/>
                </a:cubicBezTo>
                <a:cubicBezTo>
                  <a:pt x="7038" y="-961"/>
                  <a:pt x="13558" y="-961"/>
                  <a:pt x="17579" y="2882"/>
                </a:cubicBezTo>
                <a:close/>
              </a:path>
            </a:pathLst>
          </a:cu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101600" dist="25400" dir="540000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B001</a:t>
            </a:r>
          </a:p>
        </p:txBody>
      </p:sp>
      <p:sp>
        <p:nvSpPr>
          <p:cNvPr id="235" name="Shape 235"/>
          <p:cNvSpPr/>
          <p:nvPr/>
        </p:nvSpPr>
        <p:spPr>
          <a:xfrm>
            <a:off x="3142840" y="2872064"/>
            <a:ext cx="1518246" cy="14713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95" h="19679" fill="norm" stroke="1" extrusionOk="0">
                <a:moveTo>
                  <a:pt x="17579" y="2882"/>
                </a:moveTo>
                <a:cubicBezTo>
                  <a:pt x="19590" y="4803"/>
                  <a:pt x="20595" y="7321"/>
                  <a:pt x="20595" y="9839"/>
                </a:cubicBezTo>
                <a:cubicBezTo>
                  <a:pt x="20595" y="12357"/>
                  <a:pt x="19590" y="14875"/>
                  <a:pt x="17579" y="16796"/>
                </a:cubicBezTo>
                <a:cubicBezTo>
                  <a:pt x="13558" y="20639"/>
                  <a:pt x="7038" y="20639"/>
                  <a:pt x="3016" y="16796"/>
                </a:cubicBezTo>
                <a:cubicBezTo>
                  <a:pt x="-1005" y="12954"/>
                  <a:pt x="-1005" y="6724"/>
                  <a:pt x="3016" y="2882"/>
                </a:cubicBezTo>
                <a:cubicBezTo>
                  <a:pt x="7038" y="-961"/>
                  <a:pt x="13558" y="-961"/>
                  <a:pt x="17579" y="2882"/>
                </a:cubicBezTo>
                <a:close/>
              </a:path>
            </a:pathLst>
          </a:cu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101600" dist="25400" dir="540000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Blockchain</a:t>
            </a:r>
          </a:p>
        </p:txBody>
      </p:sp>
      <p:sp>
        <p:nvSpPr>
          <p:cNvPr id="236" name="Shape 236"/>
          <p:cNvSpPr/>
          <p:nvPr/>
        </p:nvSpPr>
        <p:spPr>
          <a:xfrm rot="2089036">
            <a:off x="4890482" y="811936"/>
            <a:ext cx="1154718" cy="6209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cubicBezTo>
                  <a:pt x="3498" y="0"/>
                  <a:pt x="6997" y="0"/>
                  <a:pt x="10495" y="0"/>
                </a:cubicBezTo>
                <a:cubicBezTo>
                  <a:pt x="14197" y="0"/>
                  <a:pt x="17898" y="0"/>
                  <a:pt x="21600" y="0"/>
                </a:cubicBez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A Bank</a:t>
            </a:r>
          </a:p>
        </p:txBody>
      </p:sp>
      <p:sp>
        <p:nvSpPr>
          <p:cNvPr id="237" name="Shape 237"/>
          <p:cNvSpPr/>
          <p:nvPr/>
        </p:nvSpPr>
        <p:spPr>
          <a:xfrm rot="16240829">
            <a:off x="-95498" y="3214568"/>
            <a:ext cx="1154719" cy="62094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C Bank</a:t>
            </a:r>
          </a:p>
        </p:txBody>
      </p:sp>
      <p:sp>
        <p:nvSpPr>
          <p:cNvPr id="238" name="Shape 238"/>
          <p:cNvSpPr/>
          <p:nvPr/>
        </p:nvSpPr>
        <p:spPr>
          <a:xfrm rot="19069391">
            <a:off x="5026699" y="5877682"/>
            <a:ext cx="1154718" cy="62094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B Bank</a:t>
            </a:r>
          </a:p>
        </p:txBody>
      </p:sp>
      <p:sp>
        <p:nvSpPr>
          <p:cNvPr id="239" name="Shape 239"/>
          <p:cNvSpPr/>
          <p:nvPr/>
        </p:nvSpPr>
        <p:spPr>
          <a:xfrm>
            <a:off x="6812167" y="890289"/>
            <a:ext cx="4461023" cy="39762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事件流：</a:t>
            </a:r>
          </a:p>
          <a:p>
            <a:pPr marL="240631" indent="-240631">
              <a:buSzPct val="100000"/>
              <a:buAutoNum type="arabicPeriod" startAt="1"/>
            </a:pPr>
            <a:r>
              <a:t>B Bank客人在B001上转账给A Bank客人</a:t>
            </a:r>
          </a:p>
          <a:p>
            <a:pPr/>
            <a:r>
              <a:t>2. B001向Blockchain发起请求</a:t>
            </a:r>
          </a:p>
          <a:p>
            <a:pPr/>
            <a:r>
              <a:t>3. Blockchain随机找了代理扣款ATM:B002</a:t>
            </a:r>
          </a:p>
          <a:p>
            <a:pPr/>
            <a:r>
              <a:t>4. B002向B Bank发起交易请求</a:t>
            </a:r>
          </a:p>
          <a:p>
            <a:pPr/>
            <a:r>
              <a:t>5. B Bank响应B002请求</a:t>
            </a:r>
          </a:p>
          <a:p>
            <a:pPr/>
            <a:r>
              <a:t>6. B002返回给Blockchain</a:t>
            </a:r>
          </a:p>
          <a:p>
            <a:pPr/>
            <a:r>
              <a:t>7. Blockchain随机找了代理收款ATM:A002</a:t>
            </a:r>
          </a:p>
          <a:p>
            <a:pPr/>
            <a:r>
              <a:t>8. A002向A Bank发起交易请求</a:t>
            </a:r>
          </a:p>
          <a:p>
            <a:pPr/>
            <a:r>
              <a:t>9. A Bank响应A002请求</a:t>
            </a:r>
          </a:p>
          <a:p>
            <a:pPr/>
            <a:r>
              <a:t>10. A002返回给Blockchain</a:t>
            </a:r>
          </a:p>
          <a:p>
            <a:pPr/>
            <a:r>
              <a:t>11. Blockchain返回给B001</a:t>
            </a:r>
          </a:p>
        </p:txBody>
      </p:sp>
      <p:sp>
        <p:nvSpPr>
          <p:cNvPr id="240" name="Shape 240"/>
          <p:cNvSpPr/>
          <p:nvPr/>
        </p:nvSpPr>
        <p:spPr>
          <a:xfrm>
            <a:off x="6009104" y="3876521"/>
            <a:ext cx="231277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1</a:t>
            </a:r>
          </a:p>
        </p:txBody>
      </p:sp>
      <p:sp>
        <p:nvSpPr>
          <p:cNvPr id="241" name="Shape 241"/>
          <p:cNvSpPr/>
          <p:nvPr/>
        </p:nvSpPr>
        <p:spPr>
          <a:xfrm flipH="1" flipV="1">
            <a:off x="4646288" y="3839035"/>
            <a:ext cx="523552" cy="253071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242" name="Shape 242"/>
          <p:cNvSpPr/>
          <p:nvPr/>
        </p:nvSpPr>
        <p:spPr>
          <a:xfrm>
            <a:off x="4845989" y="3680693"/>
            <a:ext cx="231277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2</a:t>
            </a:r>
          </a:p>
        </p:txBody>
      </p:sp>
      <p:sp>
        <p:nvSpPr>
          <p:cNvPr id="243" name="Shape 243"/>
          <p:cNvSpPr/>
          <p:nvPr/>
        </p:nvSpPr>
        <p:spPr>
          <a:xfrm>
            <a:off x="3679861" y="4381732"/>
            <a:ext cx="1" cy="545217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244" name="Shape 244"/>
          <p:cNvSpPr/>
          <p:nvPr/>
        </p:nvSpPr>
        <p:spPr>
          <a:xfrm>
            <a:off x="3435394" y="4455741"/>
            <a:ext cx="231278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3</a:t>
            </a:r>
          </a:p>
        </p:txBody>
      </p:sp>
      <p:sp>
        <p:nvSpPr>
          <p:cNvPr id="245" name="Shape 245"/>
          <p:cNvSpPr/>
          <p:nvPr/>
        </p:nvSpPr>
        <p:spPr>
          <a:xfrm>
            <a:off x="4523728" y="5962021"/>
            <a:ext cx="231277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4</a:t>
            </a:r>
          </a:p>
        </p:txBody>
      </p:sp>
      <p:sp>
        <p:nvSpPr>
          <p:cNvPr id="246" name="Shape 246"/>
          <p:cNvSpPr/>
          <p:nvPr/>
        </p:nvSpPr>
        <p:spPr>
          <a:xfrm>
            <a:off x="4277146" y="5920566"/>
            <a:ext cx="932486" cy="224969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247" name="Shape 247"/>
          <p:cNvSpPr/>
          <p:nvPr/>
        </p:nvSpPr>
        <p:spPr>
          <a:xfrm flipH="1" flipV="1">
            <a:off x="4395905" y="5667298"/>
            <a:ext cx="1001077" cy="293901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248" name="Shape 248"/>
          <p:cNvSpPr/>
          <p:nvPr/>
        </p:nvSpPr>
        <p:spPr>
          <a:xfrm>
            <a:off x="4782594" y="5545020"/>
            <a:ext cx="231277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5</a:t>
            </a:r>
          </a:p>
        </p:txBody>
      </p:sp>
      <p:sp>
        <p:nvSpPr>
          <p:cNvPr id="249" name="Shape 249"/>
          <p:cNvSpPr/>
          <p:nvPr/>
        </p:nvSpPr>
        <p:spPr>
          <a:xfrm flipV="1">
            <a:off x="3901962" y="4381732"/>
            <a:ext cx="1" cy="545217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250" name="Shape 250"/>
          <p:cNvSpPr/>
          <p:nvPr/>
        </p:nvSpPr>
        <p:spPr>
          <a:xfrm>
            <a:off x="3924930" y="4479009"/>
            <a:ext cx="231278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6</a:t>
            </a:r>
          </a:p>
        </p:txBody>
      </p:sp>
      <p:sp>
        <p:nvSpPr>
          <p:cNvPr id="251" name="Shape 251"/>
          <p:cNvSpPr/>
          <p:nvPr/>
        </p:nvSpPr>
        <p:spPr>
          <a:xfrm flipV="1">
            <a:off x="4553918" y="2951523"/>
            <a:ext cx="381509" cy="225361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252" name="Shape 252"/>
          <p:cNvSpPr/>
          <p:nvPr/>
        </p:nvSpPr>
        <p:spPr>
          <a:xfrm flipH="1">
            <a:off x="4592526" y="3066926"/>
            <a:ext cx="392912" cy="252898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253" name="Shape 253"/>
          <p:cNvSpPr/>
          <p:nvPr/>
        </p:nvSpPr>
        <p:spPr>
          <a:xfrm>
            <a:off x="4598135" y="2791971"/>
            <a:ext cx="231277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7</a:t>
            </a:r>
          </a:p>
        </p:txBody>
      </p:sp>
      <p:sp>
        <p:nvSpPr>
          <p:cNvPr id="254" name="Shape 254"/>
          <p:cNvSpPr/>
          <p:nvPr/>
        </p:nvSpPr>
        <p:spPr>
          <a:xfrm>
            <a:off x="4719025" y="3113483"/>
            <a:ext cx="358414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10</a:t>
            </a:r>
          </a:p>
        </p:txBody>
      </p:sp>
      <p:sp>
        <p:nvSpPr>
          <p:cNvPr id="255" name="Shape 255"/>
          <p:cNvSpPr/>
          <p:nvPr/>
        </p:nvSpPr>
        <p:spPr>
          <a:xfrm flipH="1" flipV="1">
            <a:off x="5369420" y="1428157"/>
            <a:ext cx="191135" cy="725114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256" name="Shape 256"/>
          <p:cNvSpPr/>
          <p:nvPr/>
        </p:nvSpPr>
        <p:spPr>
          <a:xfrm>
            <a:off x="5446961" y="1616807"/>
            <a:ext cx="231278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8</a:t>
            </a:r>
          </a:p>
        </p:txBody>
      </p:sp>
      <p:sp>
        <p:nvSpPr>
          <p:cNvPr id="257" name="Shape 257"/>
          <p:cNvSpPr/>
          <p:nvPr/>
        </p:nvSpPr>
        <p:spPr>
          <a:xfrm>
            <a:off x="5165307" y="1308986"/>
            <a:ext cx="188565" cy="959960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258" name="Shape 258"/>
          <p:cNvSpPr/>
          <p:nvPr/>
        </p:nvSpPr>
        <p:spPr>
          <a:xfrm>
            <a:off x="5025127" y="1653466"/>
            <a:ext cx="231277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9</a:t>
            </a:r>
          </a:p>
        </p:txBody>
      </p:sp>
      <p:sp>
        <p:nvSpPr>
          <p:cNvPr id="259" name="Shape 259"/>
          <p:cNvSpPr/>
          <p:nvPr/>
        </p:nvSpPr>
        <p:spPr>
          <a:xfrm>
            <a:off x="4512739" y="4101530"/>
            <a:ext cx="483362" cy="235348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260" name="Shape 260"/>
          <p:cNvSpPr/>
          <p:nvPr/>
        </p:nvSpPr>
        <p:spPr>
          <a:xfrm>
            <a:off x="4468643" y="4140882"/>
            <a:ext cx="341447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11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/>
          <p:nvPr/>
        </p:nvSpPr>
        <p:spPr>
          <a:xfrm>
            <a:off x="3902257" y="7510756"/>
            <a:ext cx="4114801" cy="264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pPr/>
            <a:r>
              <a:t>RESTRICTED</a:t>
            </a:r>
          </a:p>
        </p:txBody>
      </p:sp>
      <p:sp>
        <p:nvSpPr>
          <p:cNvPr id="263" name="Shape 263"/>
          <p:cNvSpPr/>
          <p:nvPr>
            <p:ph type="sldNum" sz="quarter" idx="2"/>
          </p:nvPr>
        </p:nvSpPr>
        <p:spPr>
          <a:xfrm>
            <a:off x="11865049" y="6596841"/>
            <a:ext cx="153964" cy="13554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64" name="Shape 264"/>
          <p:cNvSpPr/>
          <p:nvPr/>
        </p:nvSpPr>
        <p:spPr>
          <a:xfrm>
            <a:off x="584237" y="250308"/>
            <a:ext cx="10836921" cy="41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>
            <a:lvl1pPr defTabSz="1108479">
              <a:lnSpc>
                <a:spcPct val="90000"/>
              </a:lnSpc>
              <a:defRPr sz="2400">
                <a:solidFill>
                  <a:srgbClr val="FF000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TFR - 它行卡在本行机转给本行卡</a:t>
            </a:r>
          </a:p>
        </p:txBody>
      </p:sp>
      <p:sp>
        <p:nvSpPr>
          <p:cNvPr id="265" name="Shape 265"/>
          <p:cNvSpPr/>
          <p:nvPr/>
        </p:nvSpPr>
        <p:spPr>
          <a:xfrm>
            <a:off x="6812167" y="890289"/>
            <a:ext cx="4461023" cy="39762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事件流：</a:t>
            </a:r>
          </a:p>
          <a:p>
            <a:pPr marL="240631" indent="-240631">
              <a:buSzPct val="100000"/>
              <a:buAutoNum type="arabicPeriod" startAt="1"/>
            </a:pPr>
            <a:r>
              <a:t>A Bank客人在B001上转账给B Bank客人</a:t>
            </a:r>
          </a:p>
          <a:p>
            <a:pPr/>
            <a:r>
              <a:t>2. B001向Blockchain发起请求</a:t>
            </a:r>
          </a:p>
          <a:p>
            <a:pPr/>
            <a:r>
              <a:t>3. Blockchain随机找了代理扣款ATM:A002</a:t>
            </a:r>
          </a:p>
          <a:p>
            <a:pPr/>
            <a:r>
              <a:t>4. A002向A Bank发起交易请求</a:t>
            </a:r>
          </a:p>
          <a:p>
            <a:pPr/>
            <a:r>
              <a:t>5. A Bank响应A002请求</a:t>
            </a:r>
          </a:p>
          <a:p>
            <a:pPr/>
            <a:r>
              <a:t>6. A002返回给Blockchain</a:t>
            </a:r>
          </a:p>
          <a:p>
            <a:pPr/>
            <a:r>
              <a:t>7. Blockchain随机找了代理收款ATM:B002</a:t>
            </a:r>
          </a:p>
          <a:p>
            <a:pPr/>
            <a:r>
              <a:t>8. B002向B Bank发起交易请求</a:t>
            </a:r>
          </a:p>
          <a:p>
            <a:pPr/>
            <a:r>
              <a:t>9. B Bank响应B002请求</a:t>
            </a:r>
          </a:p>
          <a:p>
            <a:pPr/>
            <a:r>
              <a:t>10. B002返回给Blockchain</a:t>
            </a:r>
          </a:p>
          <a:p>
            <a:pPr/>
            <a:r>
              <a:t>11. Blockchain返回给B001</a:t>
            </a:r>
          </a:p>
        </p:txBody>
      </p:sp>
      <p:sp>
        <p:nvSpPr>
          <p:cNvPr id="266" name="Shape 266"/>
          <p:cNvSpPr/>
          <p:nvPr/>
        </p:nvSpPr>
        <p:spPr>
          <a:xfrm>
            <a:off x="3119233" y="1227991"/>
            <a:ext cx="1270001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95" h="19679" fill="norm" stroke="1" extrusionOk="0">
                <a:moveTo>
                  <a:pt x="17579" y="2882"/>
                </a:moveTo>
                <a:cubicBezTo>
                  <a:pt x="19590" y="4803"/>
                  <a:pt x="20595" y="7321"/>
                  <a:pt x="20595" y="9839"/>
                </a:cubicBezTo>
                <a:cubicBezTo>
                  <a:pt x="20595" y="12357"/>
                  <a:pt x="19590" y="14875"/>
                  <a:pt x="17579" y="16796"/>
                </a:cubicBezTo>
                <a:cubicBezTo>
                  <a:pt x="13558" y="20639"/>
                  <a:pt x="7038" y="20639"/>
                  <a:pt x="3016" y="16796"/>
                </a:cubicBezTo>
                <a:cubicBezTo>
                  <a:pt x="-1005" y="12954"/>
                  <a:pt x="-1005" y="6724"/>
                  <a:pt x="3016" y="2882"/>
                </a:cubicBezTo>
                <a:cubicBezTo>
                  <a:pt x="7038" y="-961"/>
                  <a:pt x="13558" y="-961"/>
                  <a:pt x="17579" y="2882"/>
                </a:cubicBezTo>
                <a:close/>
              </a:path>
            </a:pathLst>
          </a:cu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101600" dist="25400" dir="540000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A001</a:t>
            </a:r>
          </a:p>
        </p:txBody>
      </p:sp>
      <p:sp>
        <p:nvSpPr>
          <p:cNvPr id="267" name="Shape 267"/>
          <p:cNvSpPr/>
          <p:nvPr/>
        </p:nvSpPr>
        <p:spPr>
          <a:xfrm>
            <a:off x="1421580" y="2156732"/>
            <a:ext cx="1270001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95" h="19679" fill="norm" stroke="1" extrusionOk="0">
                <a:moveTo>
                  <a:pt x="17579" y="2882"/>
                </a:moveTo>
                <a:cubicBezTo>
                  <a:pt x="19590" y="4803"/>
                  <a:pt x="20595" y="7321"/>
                  <a:pt x="20595" y="9839"/>
                </a:cubicBezTo>
                <a:cubicBezTo>
                  <a:pt x="20595" y="12357"/>
                  <a:pt x="19590" y="14875"/>
                  <a:pt x="17579" y="16796"/>
                </a:cubicBezTo>
                <a:cubicBezTo>
                  <a:pt x="13558" y="20639"/>
                  <a:pt x="7038" y="20639"/>
                  <a:pt x="3016" y="16796"/>
                </a:cubicBezTo>
                <a:cubicBezTo>
                  <a:pt x="-1005" y="12954"/>
                  <a:pt x="-1005" y="6724"/>
                  <a:pt x="3016" y="2882"/>
                </a:cubicBezTo>
                <a:cubicBezTo>
                  <a:pt x="7038" y="-961"/>
                  <a:pt x="13558" y="-961"/>
                  <a:pt x="17579" y="2882"/>
                </a:cubicBezTo>
                <a:close/>
              </a:path>
            </a:pathLst>
          </a:cu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101600" dist="25400" dir="540000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C002</a:t>
            </a:r>
          </a:p>
        </p:txBody>
      </p:sp>
      <p:sp>
        <p:nvSpPr>
          <p:cNvPr id="268" name="Shape 268"/>
          <p:cNvSpPr/>
          <p:nvPr/>
        </p:nvSpPr>
        <p:spPr>
          <a:xfrm>
            <a:off x="1421580" y="3951147"/>
            <a:ext cx="1270001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95" h="19679" fill="norm" stroke="1" extrusionOk="0">
                <a:moveTo>
                  <a:pt x="17579" y="2882"/>
                </a:moveTo>
                <a:cubicBezTo>
                  <a:pt x="19590" y="4803"/>
                  <a:pt x="20595" y="7321"/>
                  <a:pt x="20595" y="9839"/>
                </a:cubicBezTo>
                <a:cubicBezTo>
                  <a:pt x="20595" y="12357"/>
                  <a:pt x="19590" y="14875"/>
                  <a:pt x="17579" y="16796"/>
                </a:cubicBezTo>
                <a:cubicBezTo>
                  <a:pt x="13558" y="20639"/>
                  <a:pt x="7038" y="20639"/>
                  <a:pt x="3016" y="16796"/>
                </a:cubicBezTo>
                <a:cubicBezTo>
                  <a:pt x="-1005" y="12954"/>
                  <a:pt x="-1005" y="6724"/>
                  <a:pt x="3016" y="2882"/>
                </a:cubicBezTo>
                <a:cubicBezTo>
                  <a:pt x="7038" y="-961"/>
                  <a:pt x="13558" y="-961"/>
                  <a:pt x="17579" y="2882"/>
                </a:cubicBezTo>
                <a:close/>
              </a:path>
            </a:pathLst>
          </a:cu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101600" dist="25400" dir="540000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C001</a:t>
            </a:r>
          </a:p>
        </p:txBody>
      </p:sp>
      <p:sp>
        <p:nvSpPr>
          <p:cNvPr id="269" name="Shape 269"/>
          <p:cNvSpPr/>
          <p:nvPr/>
        </p:nvSpPr>
        <p:spPr>
          <a:xfrm>
            <a:off x="3119233" y="4918766"/>
            <a:ext cx="1270001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95" h="19679" fill="norm" stroke="1" extrusionOk="0">
                <a:moveTo>
                  <a:pt x="17579" y="2882"/>
                </a:moveTo>
                <a:cubicBezTo>
                  <a:pt x="19590" y="4803"/>
                  <a:pt x="20595" y="7321"/>
                  <a:pt x="20595" y="9839"/>
                </a:cubicBezTo>
                <a:cubicBezTo>
                  <a:pt x="20595" y="12357"/>
                  <a:pt x="19590" y="14875"/>
                  <a:pt x="17579" y="16796"/>
                </a:cubicBezTo>
                <a:cubicBezTo>
                  <a:pt x="13558" y="20639"/>
                  <a:pt x="7038" y="20639"/>
                  <a:pt x="3016" y="16796"/>
                </a:cubicBezTo>
                <a:cubicBezTo>
                  <a:pt x="-1005" y="12954"/>
                  <a:pt x="-1005" y="6724"/>
                  <a:pt x="3016" y="2882"/>
                </a:cubicBezTo>
                <a:cubicBezTo>
                  <a:pt x="7038" y="-961"/>
                  <a:pt x="13558" y="-961"/>
                  <a:pt x="17579" y="2882"/>
                </a:cubicBezTo>
                <a:close/>
              </a:path>
            </a:pathLst>
          </a:cu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101600" dist="25400" dir="540000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B002</a:t>
            </a:r>
          </a:p>
        </p:txBody>
      </p:sp>
      <p:sp>
        <p:nvSpPr>
          <p:cNvPr id="270" name="Shape 270"/>
          <p:cNvSpPr/>
          <p:nvPr/>
        </p:nvSpPr>
        <p:spPr>
          <a:xfrm>
            <a:off x="4965700" y="2156732"/>
            <a:ext cx="1270000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95" h="19679" fill="norm" stroke="1" extrusionOk="0">
                <a:moveTo>
                  <a:pt x="17579" y="2882"/>
                </a:moveTo>
                <a:cubicBezTo>
                  <a:pt x="19590" y="4803"/>
                  <a:pt x="20595" y="7321"/>
                  <a:pt x="20595" y="9839"/>
                </a:cubicBezTo>
                <a:cubicBezTo>
                  <a:pt x="20595" y="12357"/>
                  <a:pt x="19590" y="14875"/>
                  <a:pt x="17579" y="16796"/>
                </a:cubicBezTo>
                <a:cubicBezTo>
                  <a:pt x="13558" y="20639"/>
                  <a:pt x="7038" y="20639"/>
                  <a:pt x="3016" y="16796"/>
                </a:cubicBezTo>
                <a:cubicBezTo>
                  <a:pt x="-1005" y="12954"/>
                  <a:pt x="-1005" y="6724"/>
                  <a:pt x="3016" y="2882"/>
                </a:cubicBezTo>
                <a:cubicBezTo>
                  <a:pt x="7038" y="-961"/>
                  <a:pt x="13558" y="-961"/>
                  <a:pt x="17579" y="2882"/>
                </a:cubicBezTo>
                <a:close/>
              </a:path>
            </a:pathLst>
          </a:cu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101600" dist="25400" dir="540000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A002</a:t>
            </a:r>
          </a:p>
        </p:txBody>
      </p:sp>
      <p:sp>
        <p:nvSpPr>
          <p:cNvPr id="271" name="Shape 271"/>
          <p:cNvSpPr/>
          <p:nvPr/>
        </p:nvSpPr>
        <p:spPr>
          <a:xfrm>
            <a:off x="4965700" y="3951147"/>
            <a:ext cx="1270000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95" h="19679" fill="norm" stroke="1" extrusionOk="0">
                <a:moveTo>
                  <a:pt x="17579" y="2882"/>
                </a:moveTo>
                <a:cubicBezTo>
                  <a:pt x="19590" y="4803"/>
                  <a:pt x="20595" y="7321"/>
                  <a:pt x="20595" y="9839"/>
                </a:cubicBezTo>
                <a:cubicBezTo>
                  <a:pt x="20595" y="12357"/>
                  <a:pt x="19590" y="14875"/>
                  <a:pt x="17579" y="16796"/>
                </a:cubicBezTo>
                <a:cubicBezTo>
                  <a:pt x="13558" y="20639"/>
                  <a:pt x="7038" y="20639"/>
                  <a:pt x="3016" y="16796"/>
                </a:cubicBezTo>
                <a:cubicBezTo>
                  <a:pt x="-1005" y="12954"/>
                  <a:pt x="-1005" y="6724"/>
                  <a:pt x="3016" y="2882"/>
                </a:cubicBezTo>
                <a:cubicBezTo>
                  <a:pt x="7038" y="-961"/>
                  <a:pt x="13558" y="-961"/>
                  <a:pt x="17579" y="2882"/>
                </a:cubicBezTo>
                <a:close/>
              </a:path>
            </a:pathLst>
          </a:cu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101600" dist="25400" dir="540000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B001</a:t>
            </a:r>
          </a:p>
        </p:txBody>
      </p:sp>
      <p:sp>
        <p:nvSpPr>
          <p:cNvPr id="272" name="Shape 272"/>
          <p:cNvSpPr/>
          <p:nvPr/>
        </p:nvSpPr>
        <p:spPr>
          <a:xfrm>
            <a:off x="3142840" y="2872064"/>
            <a:ext cx="1518246" cy="14713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95" h="19679" fill="norm" stroke="1" extrusionOk="0">
                <a:moveTo>
                  <a:pt x="17579" y="2882"/>
                </a:moveTo>
                <a:cubicBezTo>
                  <a:pt x="19590" y="4803"/>
                  <a:pt x="20595" y="7321"/>
                  <a:pt x="20595" y="9839"/>
                </a:cubicBezTo>
                <a:cubicBezTo>
                  <a:pt x="20595" y="12357"/>
                  <a:pt x="19590" y="14875"/>
                  <a:pt x="17579" y="16796"/>
                </a:cubicBezTo>
                <a:cubicBezTo>
                  <a:pt x="13558" y="20639"/>
                  <a:pt x="7038" y="20639"/>
                  <a:pt x="3016" y="16796"/>
                </a:cubicBezTo>
                <a:cubicBezTo>
                  <a:pt x="-1005" y="12954"/>
                  <a:pt x="-1005" y="6724"/>
                  <a:pt x="3016" y="2882"/>
                </a:cubicBezTo>
                <a:cubicBezTo>
                  <a:pt x="7038" y="-961"/>
                  <a:pt x="13558" y="-961"/>
                  <a:pt x="17579" y="2882"/>
                </a:cubicBezTo>
                <a:close/>
              </a:path>
            </a:pathLst>
          </a:cu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101600" dist="25400" dir="540000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Blockchain</a:t>
            </a:r>
          </a:p>
        </p:txBody>
      </p:sp>
      <p:sp>
        <p:nvSpPr>
          <p:cNvPr id="273" name="Shape 273"/>
          <p:cNvSpPr/>
          <p:nvPr/>
        </p:nvSpPr>
        <p:spPr>
          <a:xfrm rot="2089036">
            <a:off x="4890482" y="811936"/>
            <a:ext cx="1154718" cy="6209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cubicBezTo>
                  <a:pt x="3498" y="0"/>
                  <a:pt x="6997" y="0"/>
                  <a:pt x="10495" y="0"/>
                </a:cubicBezTo>
                <a:cubicBezTo>
                  <a:pt x="14197" y="0"/>
                  <a:pt x="17898" y="0"/>
                  <a:pt x="21600" y="0"/>
                </a:cubicBez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A Bank</a:t>
            </a:r>
          </a:p>
        </p:txBody>
      </p:sp>
      <p:sp>
        <p:nvSpPr>
          <p:cNvPr id="274" name="Shape 274"/>
          <p:cNvSpPr/>
          <p:nvPr/>
        </p:nvSpPr>
        <p:spPr>
          <a:xfrm rot="16240829">
            <a:off x="-95498" y="3214568"/>
            <a:ext cx="1154719" cy="62094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C Bank</a:t>
            </a:r>
          </a:p>
        </p:txBody>
      </p:sp>
      <p:sp>
        <p:nvSpPr>
          <p:cNvPr id="275" name="Shape 275"/>
          <p:cNvSpPr/>
          <p:nvPr/>
        </p:nvSpPr>
        <p:spPr>
          <a:xfrm rot="19069391">
            <a:off x="5026699" y="5877682"/>
            <a:ext cx="1154718" cy="62094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B Bank</a:t>
            </a:r>
          </a:p>
        </p:txBody>
      </p:sp>
      <p:sp>
        <p:nvSpPr>
          <p:cNvPr id="276" name="Shape 276"/>
          <p:cNvSpPr/>
          <p:nvPr/>
        </p:nvSpPr>
        <p:spPr>
          <a:xfrm>
            <a:off x="6009104" y="3876521"/>
            <a:ext cx="231277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1</a:t>
            </a:r>
          </a:p>
        </p:txBody>
      </p:sp>
      <p:sp>
        <p:nvSpPr>
          <p:cNvPr id="277" name="Shape 277"/>
          <p:cNvSpPr/>
          <p:nvPr/>
        </p:nvSpPr>
        <p:spPr>
          <a:xfrm flipH="1" flipV="1">
            <a:off x="4646288" y="3839035"/>
            <a:ext cx="523552" cy="253071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278" name="Shape 278"/>
          <p:cNvSpPr/>
          <p:nvPr/>
        </p:nvSpPr>
        <p:spPr>
          <a:xfrm>
            <a:off x="4845989" y="3680693"/>
            <a:ext cx="231277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2</a:t>
            </a:r>
          </a:p>
        </p:txBody>
      </p:sp>
      <p:sp>
        <p:nvSpPr>
          <p:cNvPr id="279" name="Shape 279"/>
          <p:cNvSpPr/>
          <p:nvPr/>
        </p:nvSpPr>
        <p:spPr>
          <a:xfrm>
            <a:off x="3679861" y="4381732"/>
            <a:ext cx="1" cy="545217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280" name="Shape 280"/>
          <p:cNvSpPr/>
          <p:nvPr/>
        </p:nvSpPr>
        <p:spPr>
          <a:xfrm>
            <a:off x="3435394" y="4455741"/>
            <a:ext cx="231278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7</a:t>
            </a:r>
          </a:p>
        </p:txBody>
      </p:sp>
      <p:sp>
        <p:nvSpPr>
          <p:cNvPr id="281" name="Shape 281"/>
          <p:cNvSpPr/>
          <p:nvPr/>
        </p:nvSpPr>
        <p:spPr>
          <a:xfrm>
            <a:off x="4523728" y="5962021"/>
            <a:ext cx="231277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8</a:t>
            </a:r>
          </a:p>
        </p:txBody>
      </p:sp>
      <p:sp>
        <p:nvSpPr>
          <p:cNvPr id="282" name="Shape 282"/>
          <p:cNvSpPr/>
          <p:nvPr/>
        </p:nvSpPr>
        <p:spPr>
          <a:xfrm>
            <a:off x="4277146" y="5920566"/>
            <a:ext cx="932486" cy="224969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283" name="Shape 283"/>
          <p:cNvSpPr/>
          <p:nvPr/>
        </p:nvSpPr>
        <p:spPr>
          <a:xfrm flipH="1" flipV="1">
            <a:off x="4395905" y="5667298"/>
            <a:ext cx="1001077" cy="293901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284" name="Shape 284"/>
          <p:cNvSpPr/>
          <p:nvPr/>
        </p:nvSpPr>
        <p:spPr>
          <a:xfrm>
            <a:off x="4782594" y="5545020"/>
            <a:ext cx="231277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9</a:t>
            </a:r>
          </a:p>
        </p:txBody>
      </p:sp>
      <p:sp>
        <p:nvSpPr>
          <p:cNvPr id="285" name="Shape 285"/>
          <p:cNvSpPr/>
          <p:nvPr/>
        </p:nvSpPr>
        <p:spPr>
          <a:xfrm flipV="1">
            <a:off x="3901962" y="4381732"/>
            <a:ext cx="1" cy="545217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286" name="Shape 286"/>
          <p:cNvSpPr/>
          <p:nvPr/>
        </p:nvSpPr>
        <p:spPr>
          <a:xfrm>
            <a:off x="3924930" y="4479009"/>
            <a:ext cx="358414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10</a:t>
            </a:r>
          </a:p>
        </p:txBody>
      </p:sp>
      <p:sp>
        <p:nvSpPr>
          <p:cNvPr id="287" name="Shape 287"/>
          <p:cNvSpPr/>
          <p:nvPr/>
        </p:nvSpPr>
        <p:spPr>
          <a:xfrm flipV="1">
            <a:off x="4553918" y="2951523"/>
            <a:ext cx="381509" cy="225361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288" name="Shape 288"/>
          <p:cNvSpPr/>
          <p:nvPr/>
        </p:nvSpPr>
        <p:spPr>
          <a:xfrm flipH="1">
            <a:off x="4592526" y="3066926"/>
            <a:ext cx="392912" cy="252898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289" name="Shape 289"/>
          <p:cNvSpPr/>
          <p:nvPr/>
        </p:nvSpPr>
        <p:spPr>
          <a:xfrm>
            <a:off x="4598135" y="2791971"/>
            <a:ext cx="231277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3</a:t>
            </a:r>
          </a:p>
        </p:txBody>
      </p:sp>
      <p:sp>
        <p:nvSpPr>
          <p:cNvPr id="290" name="Shape 290"/>
          <p:cNvSpPr/>
          <p:nvPr/>
        </p:nvSpPr>
        <p:spPr>
          <a:xfrm>
            <a:off x="4719025" y="3113483"/>
            <a:ext cx="231278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6</a:t>
            </a:r>
          </a:p>
        </p:txBody>
      </p:sp>
      <p:sp>
        <p:nvSpPr>
          <p:cNvPr id="291" name="Shape 291"/>
          <p:cNvSpPr/>
          <p:nvPr/>
        </p:nvSpPr>
        <p:spPr>
          <a:xfrm flipH="1" flipV="1">
            <a:off x="5369420" y="1428157"/>
            <a:ext cx="191135" cy="725114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292" name="Shape 292"/>
          <p:cNvSpPr/>
          <p:nvPr/>
        </p:nvSpPr>
        <p:spPr>
          <a:xfrm>
            <a:off x="5446961" y="1616807"/>
            <a:ext cx="231278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4</a:t>
            </a:r>
          </a:p>
        </p:txBody>
      </p:sp>
      <p:sp>
        <p:nvSpPr>
          <p:cNvPr id="293" name="Shape 293"/>
          <p:cNvSpPr/>
          <p:nvPr/>
        </p:nvSpPr>
        <p:spPr>
          <a:xfrm>
            <a:off x="5165307" y="1308986"/>
            <a:ext cx="188565" cy="959960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294" name="Shape 294"/>
          <p:cNvSpPr/>
          <p:nvPr/>
        </p:nvSpPr>
        <p:spPr>
          <a:xfrm>
            <a:off x="5025127" y="1653466"/>
            <a:ext cx="231277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5</a:t>
            </a:r>
          </a:p>
        </p:txBody>
      </p:sp>
      <p:sp>
        <p:nvSpPr>
          <p:cNvPr id="295" name="Shape 295"/>
          <p:cNvSpPr/>
          <p:nvPr/>
        </p:nvSpPr>
        <p:spPr>
          <a:xfrm>
            <a:off x="4512739" y="4101530"/>
            <a:ext cx="483362" cy="235348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296" name="Shape 296"/>
          <p:cNvSpPr/>
          <p:nvPr/>
        </p:nvSpPr>
        <p:spPr>
          <a:xfrm>
            <a:off x="4468643" y="4140882"/>
            <a:ext cx="341447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11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/>
          <p:nvPr/>
        </p:nvSpPr>
        <p:spPr>
          <a:xfrm>
            <a:off x="3902257" y="7510756"/>
            <a:ext cx="4114801" cy="264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pPr/>
            <a:r>
              <a:t>RESTRICTED</a:t>
            </a:r>
          </a:p>
        </p:txBody>
      </p:sp>
      <p:sp>
        <p:nvSpPr>
          <p:cNvPr id="299" name="Shape 299"/>
          <p:cNvSpPr/>
          <p:nvPr>
            <p:ph type="sldNum" sz="quarter" idx="2"/>
          </p:nvPr>
        </p:nvSpPr>
        <p:spPr>
          <a:xfrm>
            <a:off x="11865049" y="6596841"/>
            <a:ext cx="153964" cy="13554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00" name="Shape 300"/>
          <p:cNvSpPr/>
          <p:nvPr/>
        </p:nvSpPr>
        <p:spPr>
          <a:xfrm>
            <a:off x="584237" y="250308"/>
            <a:ext cx="10836921" cy="41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>
            <a:lvl1pPr defTabSz="1108479">
              <a:lnSpc>
                <a:spcPct val="90000"/>
              </a:lnSpc>
              <a:defRPr sz="2400">
                <a:solidFill>
                  <a:srgbClr val="FF000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TFR - 它行卡在本行机转给它行卡</a:t>
            </a:r>
          </a:p>
        </p:txBody>
      </p:sp>
      <p:sp>
        <p:nvSpPr>
          <p:cNvPr id="301" name="Shape 301"/>
          <p:cNvSpPr/>
          <p:nvPr/>
        </p:nvSpPr>
        <p:spPr>
          <a:xfrm>
            <a:off x="6812167" y="890289"/>
            <a:ext cx="4473636" cy="39762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事件流：</a:t>
            </a:r>
          </a:p>
          <a:p>
            <a:pPr marL="240631" indent="-240631">
              <a:buSzPct val="100000"/>
              <a:buAutoNum type="arabicPeriod" startAt="1"/>
            </a:pPr>
            <a:r>
              <a:t>A Bank客人在B001上转账给C Bank客人</a:t>
            </a:r>
          </a:p>
          <a:p>
            <a:pPr/>
            <a:r>
              <a:t>2. B001向Blockchain发起请求</a:t>
            </a:r>
          </a:p>
          <a:p>
            <a:pPr/>
            <a:r>
              <a:t>3. Blockchain随机找了代理扣款ATM:A002</a:t>
            </a:r>
          </a:p>
          <a:p>
            <a:pPr/>
            <a:r>
              <a:t>4. A002向A Bank发起交易请求</a:t>
            </a:r>
          </a:p>
          <a:p>
            <a:pPr/>
            <a:r>
              <a:t>5. A Bank响应A002请求</a:t>
            </a:r>
          </a:p>
          <a:p>
            <a:pPr/>
            <a:r>
              <a:t>6. A002返回给Blockchain</a:t>
            </a:r>
          </a:p>
          <a:p>
            <a:pPr/>
            <a:r>
              <a:t>7. Blockchain随机找了代理收款ATM:C002</a:t>
            </a:r>
          </a:p>
          <a:p>
            <a:pPr/>
            <a:r>
              <a:t>8. C002向C Bank发起交易请求</a:t>
            </a:r>
          </a:p>
          <a:p>
            <a:pPr/>
            <a:r>
              <a:t>9. C Bank响应C002请求</a:t>
            </a:r>
          </a:p>
          <a:p>
            <a:pPr/>
            <a:r>
              <a:t>10. C002返回给Blockchain</a:t>
            </a:r>
          </a:p>
          <a:p>
            <a:pPr/>
            <a:r>
              <a:t>11. Blockchain返回给B001</a:t>
            </a:r>
          </a:p>
        </p:txBody>
      </p:sp>
      <p:sp>
        <p:nvSpPr>
          <p:cNvPr id="302" name="Shape 302"/>
          <p:cNvSpPr/>
          <p:nvPr/>
        </p:nvSpPr>
        <p:spPr>
          <a:xfrm>
            <a:off x="3119233" y="1227991"/>
            <a:ext cx="1270001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95" h="19679" fill="norm" stroke="1" extrusionOk="0">
                <a:moveTo>
                  <a:pt x="17579" y="2882"/>
                </a:moveTo>
                <a:cubicBezTo>
                  <a:pt x="19590" y="4803"/>
                  <a:pt x="20595" y="7321"/>
                  <a:pt x="20595" y="9839"/>
                </a:cubicBezTo>
                <a:cubicBezTo>
                  <a:pt x="20595" y="12357"/>
                  <a:pt x="19590" y="14875"/>
                  <a:pt x="17579" y="16796"/>
                </a:cubicBezTo>
                <a:cubicBezTo>
                  <a:pt x="13558" y="20639"/>
                  <a:pt x="7038" y="20639"/>
                  <a:pt x="3016" y="16796"/>
                </a:cubicBezTo>
                <a:cubicBezTo>
                  <a:pt x="-1005" y="12954"/>
                  <a:pt x="-1005" y="6724"/>
                  <a:pt x="3016" y="2882"/>
                </a:cubicBezTo>
                <a:cubicBezTo>
                  <a:pt x="7038" y="-961"/>
                  <a:pt x="13558" y="-961"/>
                  <a:pt x="17579" y="2882"/>
                </a:cubicBezTo>
                <a:close/>
              </a:path>
            </a:pathLst>
          </a:cu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101600" dist="25400" dir="540000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A001</a:t>
            </a:r>
          </a:p>
        </p:txBody>
      </p:sp>
      <p:sp>
        <p:nvSpPr>
          <p:cNvPr id="303" name="Shape 303"/>
          <p:cNvSpPr/>
          <p:nvPr/>
        </p:nvSpPr>
        <p:spPr>
          <a:xfrm>
            <a:off x="1421580" y="2156732"/>
            <a:ext cx="1270001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95" h="19679" fill="norm" stroke="1" extrusionOk="0">
                <a:moveTo>
                  <a:pt x="17579" y="2882"/>
                </a:moveTo>
                <a:cubicBezTo>
                  <a:pt x="19590" y="4803"/>
                  <a:pt x="20595" y="7321"/>
                  <a:pt x="20595" y="9839"/>
                </a:cubicBezTo>
                <a:cubicBezTo>
                  <a:pt x="20595" y="12357"/>
                  <a:pt x="19590" y="14875"/>
                  <a:pt x="17579" y="16796"/>
                </a:cubicBezTo>
                <a:cubicBezTo>
                  <a:pt x="13558" y="20639"/>
                  <a:pt x="7038" y="20639"/>
                  <a:pt x="3016" y="16796"/>
                </a:cubicBezTo>
                <a:cubicBezTo>
                  <a:pt x="-1005" y="12954"/>
                  <a:pt x="-1005" y="6724"/>
                  <a:pt x="3016" y="2882"/>
                </a:cubicBezTo>
                <a:cubicBezTo>
                  <a:pt x="7038" y="-961"/>
                  <a:pt x="13558" y="-961"/>
                  <a:pt x="17579" y="2882"/>
                </a:cubicBezTo>
                <a:close/>
              </a:path>
            </a:pathLst>
          </a:cu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101600" dist="25400" dir="540000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C002</a:t>
            </a:r>
          </a:p>
        </p:txBody>
      </p:sp>
      <p:sp>
        <p:nvSpPr>
          <p:cNvPr id="304" name="Shape 304"/>
          <p:cNvSpPr/>
          <p:nvPr/>
        </p:nvSpPr>
        <p:spPr>
          <a:xfrm>
            <a:off x="1421580" y="3951147"/>
            <a:ext cx="1270001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95" h="19679" fill="norm" stroke="1" extrusionOk="0">
                <a:moveTo>
                  <a:pt x="17579" y="2882"/>
                </a:moveTo>
                <a:cubicBezTo>
                  <a:pt x="19590" y="4803"/>
                  <a:pt x="20595" y="7321"/>
                  <a:pt x="20595" y="9839"/>
                </a:cubicBezTo>
                <a:cubicBezTo>
                  <a:pt x="20595" y="12357"/>
                  <a:pt x="19590" y="14875"/>
                  <a:pt x="17579" y="16796"/>
                </a:cubicBezTo>
                <a:cubicBezTo>
                  <a:pt x="13558" y="20639"/>
                  <a:pt x="7038" y="20639"/>
                  <a:pt x="3016" y="16796"/>
                </a:cubicBezTo>
                <a:cubicBezTo>
                  <a:pt x="-1005" y="12954"/>
                  <a:pt x="-1005" y="6724"/>
                  <a:pt x="3016" y="2882"/>
                </a:cubicBezTo>
                <a:cubicBezTo>
                  <a:pt x="7038" y="-961"/>
                  <a:pt x="13558" y="-961"/>
                  <a:pt x="17579" y="2882"/>
                </a:cubicBezTo>
                <a:close/>
              </a:path>
            </a:pathLst>
          </a:cu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101600" dist="25400" dir="540000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C001</a:t>
            </a:r>
          </a:p>
        </p:txBody>
      </p:sp>
      <p:sp>
        <p:nvSpPr>
          <p:cNvPr id="305" name="Shape 305"/>
          <p:cNvSpPr/>
          <p:nvPr/>
        </p:nvSpPr>
        <p:spPr>
          <a:xfrm>
            <a:off x="3119233" y="4918766"/>
            <a:ext cx="1270001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95" h="19679" fill="norm" stroke="1" extrusionOk="0">
                <a:moveTo>
                  <a:pt x="17579" y="2882"/>
                </a:moveTo>
                <a:cubicBezTo>
                  <a:pt x="19590" y="4803"/>
                  <a:pt x="20595" y="7321"/>
                  <a:pt x="20595" y="9839"/>
                </a:cubicBezTo>
                <a:cubicBezTo>
                  <a:pt x="20595" y="12357"/>
                  <a:pt x="19590" y="14875"/>
                  <a:pt x="17579" y="16796"/>
                </a:cubicBezTo>
                <a:cubicBezTo>
                  <a:pt x="13558" y="20639"/>
                  <a:pt x="7038" y="20639"/>
                  <a:pt x="3016" y="16796"/>
                </a:cubicBezTo>
                <a:cubicBezTo>
                  <a:pt x="-1005" y="12954"/>
                  <a:pt x="-1005" y="6724"/>
                  <a:pt x="3016" y="2882"/>
                </a:cubicBezTo>
                <a:cubicBezTo>
                  <a:pt x="7038" y="-961"/>
                  <a:pt x="13558" y="-961"/>
                  <a:pt x="17579" y="2882"/>
                </a:cubicBezTo>
                <a:close/>
              </a:path>
            </a:pathLst>
          </a:cu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101600" dist="25400" dir="540000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B002</a:t>
            </a:r>
          </a:p>
        </p:txBody>
      </p:sp>
      <p:sp>
        <p:nvSpPr>
          <p:cNvPr id="306" name="Shape 306"/>
          <p:cNvSpPr/>
          <p:nvPr/>
        </p:nvSpPr>
        <p:spPr>
          <a:xfrm>
            <a:off x="4965700" y="2156732"/>
            <a:ext cx="1270000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95" h="19679" fill="norm" stroke="1" extrusionOk="0">
                <a:moveTo>
                  <a:pt x="17579" y="2882"/>
                </a:moveTo>
                <a:cubicBezTo>
                  <a:pt x="19590" y="4803"/>
                  <a:pt x="20595" y="7321"/>
                  <a:pt x="20595" y="9839"/>
                </a:cubicBezTo>
                <a:cubicBezTo>
                  <a:pt x="20595" y="12357"/>
                  <a:pt x="19590" y="14875"/>
                  <a:pt x="17579" y="16796"/>
                </a:cubicBezTo>
                <a:cubicBezTo>
                  <a:pt x="13558" y="20639"/>
                  <a:pt x="7038" y="20639"/>
                  <a:pt x="3016" y="16796"/>
                </a:cubicBezTo>
                <a:cubicBezTo>
                  <a:pt x="-1005" y="12954"/>
                  <a:pt x="-1005" y="6724"/>
                  <a:pt x="3016" y="2882"/>
                </a:cubicBezTo>
                <a:cubicBezTo>
                  <a:pt x="7038" y="-961"/>
                  <a:pt x="13558" y="-961"/>
                  <a:pt x="17579" y="2882"/>
                </a:cubicBezTo>
                <a:close/>
              </a:path>
            </a:pathLst>
          </a:cu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101600" dist="25400" dir="540000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A002</a:t>
            </a:r>
          </a:p>
        </p:txBody>
      </p:sp>
      <p:sp>
        <p:nvSpPr>
          <p:cNvPr id="307" name="Shape 307"/>
          <p:cNvSpPr/>
          <p:nvPr/>
        </p:nvSpPr>
        <p:spPr>
          <a:xfrm>
            <a:off x="4965700" y="3951147"/>
            <a:ext cx="1270000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95" h="19679" fill="norm" stroke="1" extrusionOk="0">
                <a:moveTo>
                  <a:pt x="17579" y="2882"/>
                </a:moveTo>
                <a:cubicBezTo>
                  <a:pt x="19590" y="4803"/>
                  <a:pt x="20595" y="7321"/>
                  <a:pt x="20595" y="9839"/>
                </a:cubicBezTo>
                <a:cubicBezTo>
                  <a:pt x="20595" y="12357"/>
                  <a:pt x="19590" y="14875"/>
                  <a:pt x="17579" y="16796"/>
                </a:cubicBezTo>
                <a:cubicBezTo>
                  <a:pt x="13558" y="20639"/>
                  <a:pt x="7038" y="20639"/>
                  <a:pt x="3016" y="16796"/>
                </a:cubicBezTo>
                <a:cubicBezTo>
                  <a:pt x="-1005" y="12954"/>
                  <a:pt x="-1005" y="6724"/>
                  <a:pt x="3016" y="2882"/>
                </a:cubicBezTo>
                <a:cubicBezTo>
                  <a:pt x="7038" y="-961"/>
                  <a:pt x="13558" y="-961"/>
                  <a:pt x="17579" y="2882"/>
                </a:cubicBezTo>
                <a:close/>
              </a:path>
            </a:pathLst>
          </a:cu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101600" dist="25400" dir="540000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B001</a:t>
            </a:r>
          </a:p>
        </p:txBody>
      </p:sp>
      <p:sp>
        <p:nvSpPr>
          <p:cNvPr id="308" name="Shape 308"/>
          <p:cNvSpPr/>
          <p:nvPr/>
        </p:nvSpPr>
        <p:spPr>
          <a:xfrm>
            <a:off x="3142840" y="2872064"/>
            <a:ext cx="1518246" cy="14713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95" h="19679" fill="norm" stroke="1" extrusionOk="0">
                <a:moveTo>
                  <a:pt x="17579" y="2882"/>
                </a:moveTo>
                <a:cubicBezTo>
                  <a:pt x="19590" y="4803"/>
                  <a:pt x="20595" y="7321"/>
                  <a:pt x="20595" y="9839"/>
                </a:cubicBezTo>
                <a:cubicBezTo>
                  <a:pt x="20595" y="12357"/>
                  <a:pt x="19590" y="14875"/>
                  <a:pt x="17579" y="16796"/>
                </a:cubicBezTo>
                <a:cubicBezTo>
                  <a:pt x="13558" y="20639"/>
                  <a:pt x="7038" y="20639"/>
                  <a:pt x="3016" y="16796"/>
                </a:cubicBezTo>
                <a:cubicBezTo>
                  <a:pt x="-1005" y="12954"/>
                  <a:pt x="-1005" y="6724"/>
                  <a:pt x="3016" y="2882"/>
                </a:cubicBezTo>
                <a:cubicBezTo>
                  <a:pt x="7038" y="-961"/>
                  <a:pt x="13558" y="-961"/>
                  <a:pt x="17579" y="2882"/>
                </a:cubicBezTo>
                <a:close/>
              </a:path>
            </a:pathLst>
          </a:cu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101600" dist="25400" dir="540000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Blockchain</a:t>
            </a:r>
          </a:p>
        </p:txBody>
      </p:sp>
      <p:sp>
        <p:nvSpPr>
          <p:cNvPr id="309" name="Shape 309"/>
          <p:cNvSpPr/>
          <p:nvPr/>
        </p:nvSpPr>
        <p:spPr>
          <a:xfrm rot="2089036">
            <a:off x="4890482" y="811936"/>
            <a:ext cx="1154718" cy="6209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cubicBezTo>
                  <a:pt x="3498" y="0"/>
                  <a:pt x="6997" y="0"/>
                  <a:pt x="10495" y="0"/>
                </a:cubicBezTo>
                <a:cubicBezTo>
                  <a:pt x="14197" y="0"/>
                  <a:pt x="17898" y="0"/>
                  <a:pt x="21600" y="0"/>
                </a:cubicBez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A Bank</a:t>
            </a:r>
          </a:p>
        </p:txBody>
      </p:sp>
      <p:sp>
        <p:nvSpPr>
          <p:cNvPr id="310" name="Shape 310"/>
          <p:cNvSpPr/>
          <p:nvPr/>
        </p:nvSpPr>
        <p:spPr>
          <a:xfrm rot="16240829">
            <a:off x="-95498" y="3214568"/>
            <a:ext cx="1154719" cy="62094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C Bank</a:t>
            </a:r>
          </a:p>
        </p:txBody>
      </p:sp>
      <p:sp>
        <p:nvSpPr>
          <p:cNvPr id="311" name="Shape 311"/>
          <p:cNvSpPr/>
          <p:nvPr/>
        </p:nvSpPr>
        <p:spPr>
          <a:xfrm rot="19069391">
            <a:off x="5026699" y="5877682"/>
            <a:ext cx="1154718" cy="62094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B Bank</a:t>
            </a:r>
          </a:p>
        </p:txBody>
      </p:sp>
      <p:sp>
        <p:nvSpPr>
          <p:cNvPr id="312" name="Shape 312"/>
          <p:cNvSpPr/>
          <p:nvPr/>
        </p:nvSpPr>
        <p:spPr>
          <a:xfrm>
            <a:off x="6009104" y="3876521"/>
            <a:ext cx="231277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1</a:t>
            </a:r>
          </a:p>
        </p:txBody>
      </p:sp>
      <p:sp>
        <p:nvSpPr>
          <p:cNvPr id="313" name="Shape 313"/>
          <p:cNvSpPr/>
          <p:nvPr/>
        </p:nvSpPr>
        <p:spPr>
          <a:xfrm flipH="1" flipV="1">
            <a:off x="4646288" y="3839035"/>
            <a:ext cx="523552" cy="253071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314" name="Shape 314"/>
          <p:cNvSpPr/>
          <p:nvPr/>
        </p:nvSpPr>
        <p:spPr>
          <a:xfrm>
            <a:off x="4845989" y="3680693"/>
            <a:ext cx="231277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2</a:t>
            </a:r>
          </a:p>
        </p:txBody>
      </p:sp>
      <p:sp>
        <p:nvSpPr>
          <p:cNvPr id="315" name="Shape 315"/>
          <p:cNvSpPr/>
          <p:nvPr/>
        </p:nvSpPr>
        <p:spPr>
          <a:xfrm flipH="1" flipV="1">
            <a:off x="2717353" y="2935563"/>
            <a:ext cx="518514" cy="250393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316" name="Shape 316"/>
          <p:cNvSpPr/>
          <p:nvPr/>
        </p:nvSpPr>
        <p:spPr>
          <a:xfrm>
            <a:off x="2979231" y="2779271"/>
            <a:ext cx="231278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7</a:t>
            </a:r>
          </a:p>
        </p:txBody>
      </p:sp>
      <p:sp>
        <p:nvSpPr>
          <p:cNvPr id="317" name="Shape 317"/>
          <p:cNvSpPr/>
          <p:nvPr/>
        </p:nvSpPr>
        <p:spPr>
          <a:xfrm>
            <a:off x="992763" y="2772076"/>
            <a:ext cx="231277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8</a:t>
            </a:r>
          </a:p>
        </p:txBody>
      </p:sp>
      <p:sp>
        <p:nvSpPr>
          <p:cNvPr id="318" name="Shape 318"/>
          <p:cNvSpPr/>
          <p:nvPr/>
        </p:nvSpPr>
        <p:spPr>
          <a:xfrm flipV="1">
            <a:off x="825149" y="3065539"/>
            <a:ext cx="600885" cy="600885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319" name="Shape 319"/>
          <p:cNvSpPr/>
          <p:nvPr/>
        </p:nvSpPr>
        <p:spPr>
          <a:xfrm>
            <a:off x="2678567" y="3089822"/>
            <a:ext cx="488689" cy="241629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320" name="Shape 320"/>
          <p:cNvSpPr/>
          <p:nvPr/>
        </p:nvSpPr>
        <p:spPr>
          <a:xfrm>
            <a:off x="1105857" y="3266369"/>
            <a:ext cx="231277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9</a:t>
            </a:r>
          </a:p>
        </p:txBody>
      </p:sp>
      <p:sp>
        <p:nvSpPr>
          <p:cNvPr id="321" name="Shape 321"/>
          <p:cNvSpPr/>
          <p:nvPr/>
        </p:nvSpPr>
        <p:spPr>
          <a:xfrm flipH="1">
            <a:off x="815659" y="2791732"/>
            <a:ext cx="580448" cy="580449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322" name="Shape 322"/>
          <p:cNvSpPr/>
          <p:nvPr/>
        </p:nvSpPr>
        <p:spPr>
          <a:xfrm>
            <a:off x="2593869" y="3131641"/>
            <a:ext cx="358414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10</a:t>
            </a:r>
          </a:p>
        </p:txBody>
      </p:sp>
      <p:sp>
        <p:nvSpPr>
          <p:cNvPr id="323" name="Shape 323"/>
          <p:cNvSpPr/>
          <p:nvPr/>
        </p:nvSpPr>
        <p:spPr>
          <a:xfrm flipV="1">
            <a:off x="4553918" y="2951523"/>
            <a:ext cx="381509" cy="225361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324" name="Shape 324"/>
          <p:cNvSpPr/>
          <p:nvPr/>
        </p:nvSpPr>
        <p:spPr>
          <a:xfrm flipH="1">
            <a:off x="4592526" y="3066926"/>
            <a:ext cx="392912" cy="252898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325" name="Shape 325"/>
          <p:cNvSpPr/>
          <p:nvPr/>
        </p:nvSpPr>
        <p:spPr>
          <a:xfrm>
            <a:off x="4598135" y="2791971"/>
            <a:ext cx="231277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3</a:t>
            </a:r>
          </a:p>
        </p:txBody>
      </p:sp>
      <p:sp>
        <p:nvSpPr>
          <p:cNvPr id="326" name="Shape 326"/>
          <p:cNvSpPr/>
          <p:nvPr/>
        </p:nvSpPr>
        <p:spPr>
          <a:xfrm>
            <a:off x="4719025" y="3113483"/>
            <a:ext cx="231278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6</a:t>
            </a:r>
          </a:p>
        </p:txBody>
      </p:sp>
      <p:sp>
        <p:nvSpPr>
          <p:cNvPr id="327" name="Shape 327"/>
          <p:cNvSpPr/>
          <p:nvPr/>
        </p:nvSpPr>
        <p:spPr>
          <a:xfrm flipH="1" flipV="1">
            <a:off x="5369420" y="1428157"/>
            <a:ext cx="191135" cy="725114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328" name="Shape 328"/>
          <p:cNvSpPr/>
          <p:nvPr/>
        </p:nvSpPr>
        <p:spPr>
          <a:xfrm>
            <a:off x="5446961" y="1616807"/>
            <a:ext cx="231278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4</a:t>
            </a:r>
          </a:p>
        </p:txBody>
      </p:sp>
      <p:sp>
        <p:nvSpPr>
          <p:cNvPr id="329" name="Shape 329"/>
          <p:cNvSpPr/>
          <p:nvPr/>
        </p:nvSpPr>
        <p:spPr>
          <a:xfrm>
            <a:off x="5165307" y="1308986"/>
            <a:ext cx="188565" cy="959960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330" name="Shape 330"/>
          <p:cNvSpPr/>
          <p:nvPr/>
        </p:nvSpPr>
        <p:spPr>
          <a:xfrm>
            <a:off x="5025127" y="1653466"/>
            <a:ext cx="231277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5</a:t>
            </a:r>
          </a:p>
        </p:txBody>
      </p:sp>
      <p:sp>
        <p:nvSpPr>
          <p:cNvPr id="331" name="Shape 331"/>
          <p:cNvSpPr/>
          <p:nvPr/>
        </p:nvSpPr>
        <p:spPr>
          <a:xfrm>
            <a:off x="4512739" y="4101530"/>
            <a:ext cx="483362" cy="235348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332" name="Shape 332"/>
          <p:cNvSpPr/>
          <p:nvPr/>
        </p:nvSpPr>
        <p:spPr>
          <a:xfrm>
            <a:off x="4468643" y="4140882"/>
            <a:ext cx="341447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11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Shape 334"/>
          <p:cNvSpPr/>
          <p:nvPr/>
        </p:nvSpPr>
        <p:spPr>
          <a:xfrm>
            <a:off x="3902257" y="7510756"/>
            <a:ext cx="4114801" cy="264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pPr/>
            <a:r>
              <a:t>RESTRICTED</a:t>
            </a:r>
          </a:p>
        </p:txBody>
      </p:sp>
      <p:sp>
        <p:nvSpPr>
          <p:cNvPr id="335" name="Shape 335"/>
          <p:cNvSpPr/>
          <p:nvPr>
            <p:ph type="sldNum" sz="quarter" idx="2"/>
          </p:nvPr>
        </p:nvSpPr>
        <p:spPr>
          <a:xfrm>
            <a:off x="11865049" y="6596841"/>
            <a:ext cx="153964" cy="13554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36" name="Shape 336"/>
          <p:cNvSpPr/>
          <p:nvPr/>
        </p:nvSpPr>
        <p:spPr>
          <a:xfrm>
            <a:off x="584237" y="294418"/>
            <a:ext cx="10836921" cy="41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defTabSz="1108479">
              <a:lnSpc>
                <a:spcPct val="90000"/>
              </a:lnSpc>
              <a:defRPr sz="2400">
                <a:solidFill>
                  <a:srgbClr val="FF000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ATMC &lt;===&gt; (Blockchain)  &lt;===&gt; ATMP技术分析</a:t>
            </a:r>
          </a:p>
        </p:txBody>
      </p:sp>
      <p:sp>
        <p:nvSpPr>
          <p:cNvPr id="337" name="Shape 337"/>
          <p:cNvSpPr/>
          <p:nvPr/>
        </p:nvSpPr>
        <p:spPr>
          <a:xfrm>
            <a:off x="482875" y="1155462"/>
            <a:ext cx="10212293" cy="6681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L="285750" indent="-285750">
              <a:buSzPct val="100000"/>
              <a:buFont typeface="Arial"/>
              <a:buChar char="•"/>
              <a:defRPr>
                <a:solidFill>
                  <a:srgbClr val="32466B"/>
                </a:solidFill>
              </a:defRPr>
            </a:lvl1pPr>
          </a:lstStyle>
          <a:p>
            <a:pPr/>
            <a:r>
              <a:t>视图层：</a:t>
            </a:r>
          </a:p>
        </p:txBody>
      </p:sp>
      <p:pic>
        <p:nvPicPr>
          <p:cNvPr id="338" name="image2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01016" y="1613378"/>
            <a:ext cx="1213318" cy="870313"/>
          </a:xfrm>
          <a:prstGeom prst="rect">
            <a:avLst/>
          </a:prstGeom>
          <a:ln w="12700">
            <a:miter lim="400000"/>
          </a:ln>
        </p:spPr>
      </p:pic>
      <p:pic>
        <p:nvPicPr>
          <p:cNvPr id="339" name="image28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86479" y="1715544"/>
            <a:ext cx="746928" cy="665980"/>
          </a:xfrm>
          <a:prstGeom prst="rect">
            <a:avLst/>
          </a:prstGeom>
          <a:ln w="12700">
            <a:miter lim="400000"/>
          </a:ln>
        </p:spPr>
      </p:pic>
      <p:sp>
        <p:nvSpPr>
          <p:cNvPr id="340" name="Shape 340"/>
          <p:cNvSpPr/>
          <p:nvPr/>
        </p:nvSpPr>
        <p:spPr>
          <a:xfrm>
            <a:off x="599191" y="4987980"/>
            <a:ext cx="10212293" cy="6681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L="285750" indent="-285750">
              <a:buSzPct val="100000"/>
              <a:buFont typeface="Arial"/>
              <a:buChar char="•"/>
              <a:defRPr>
                <a:solidFill>
                  <a:srgbClr val="32466B"/>
                </a:solidFill>
              </a:defRPr>
            </a:lvl1pPr>
          </a:lstStyle>
          <a:p>
            <a:pPr/>
            <a:r>
              <a:t>控制层：</a:t>
            </a:r>
          </a:p>
        </p:txBody>
      </p:sp>
      <p:pic>
        <p:nvPicPr>
          <p:cNvPr id="341" name="image23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41063" y="5303146"/>
            <a:ext cx="1051997" cy="624905"/>
          </a:xfrm>
          <a:prstGeom prst="rect">
            <a:avLst/>
          </a:prstGeom>
          <a:ln w="12700">
            <a:miter lim="400000"/>
          </a:ln>
        </p:spPr>
      </p:pic>
      <p:sp>
        <p:nvSpPr>
          <p:cNvPr id="342" name="Shape 342"/>
          <p:cNvSpPr/>
          <p:nvPr/>
        </p:nvSpPr>
        <p:spPr>
          <a:xfrm>
            <a:off x="599191" y="3274471"/>
            <a:ext cx="10212293" cy="6681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L="285750" indent="-285750">
              <a:buSzPct val="100000"/>
              <a:buFont typeface="Arial"/>
              <a:buChar char="•"/>
              <a:defRPr>
                <a:solidFill>
                  <a:srgbClr val="32466B"/>
                </a:solidFill>
              </a:defRPr>
            </a:lvl1pPr>
          </a:lstStyle>
          <a:p>
            <a:pPr/>
            <a:r>
              <a:t>路由层：</a:t>
            </a:r>
          </a:p>
        </p:txBody>
      </p:sp>
      <p:sp>
        <p:nvSpPr>
          <p:cNvPr id="343" name="Shape 343"/>
          <p:cNvSpPr/>
          <p:nvPr/>
        </p:nvSpPr>
        <p:spPr>
          <a:xfrm>
            <a:off x="908922" y="2533152"/>
            <a:ext cx="4326395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600"/>
            </a:lvl1pPr>
          </a:lstStyle>
          <a:p>
            <a:pPr/>
            <a:r>
              <a:t>－放在views目录，使用ejs模版，负责页面渲染</a:t>
            </a:r>
          </a:p>
        </p:txBody>
      </p:sp>
      <p:sp>
        <p:nvSpPr>
          <p:cNvPr id="344" name="Shape 344"/>
          <p:cNvSpPr/>
          <p:nvPr/>
        </p:nvSpPr>
        <p:spPr>
          <a:xfrm>
            <a:off x="910212" y="6013951"/>
            <a:ext cx="6596123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600"/>
            </a:lvl1pPr>
          </a:lstStyle>
          <a:p>
            <a:pPr/>
            <a:r>
              <a:t>－放在controller目录，负责与Blockchain交互，控制接口调用和数据返回</a:t>
            </a:r>
          </a:p>
        </p:txBody>
      </p:sp>
      <p:sp>
        <p:nvSpPr>
          <p:cNvPr id="345" name="Shape 345"/>
          <p:cNvSpPr/>
          <p:nvPr/>
        </p:nvSpPr>
        <p:spPr>
          <a:xfrm>
            <a:off x="907071" y="4402845"/>
            <a:ext cx="3682962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600"/>
            </a:lvl1pPr>
          </a:lstStyle>
          <a:p>
            <a:pPr/>
            <a:r>
              <a:t>－放在router目录，用来分配页面到路由</a:t>
            </a:r>
          </a:p>
        </p:txBody>
      </p:sp>
      <p:pic>
        <p:nvPicPr>
          <p:cNvPr id="346" name="image23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79163" y="3627146"/>
            <a:ext cx="1051997" cy="62490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after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after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Class="entr" nodeType="click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nodeType="after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46" grpId="7"/>
      <p:bldP build="whole" bldLvl="1" animBg="1" rev="0" advAuto="0" spid="337" grpId="1"/>
      <p:bldP build="whole" bldLvl="1" animBg="1" rev="0" advAuto="0" spid="341" grpId="5"/>
      <p:bldP build="whole" bldLvl="1" animBg="1" rev="0" advAuto="0" spid="340" grpId="4"/>
      <p:bldP build="whole" bldLvl="1" animBg="1" rev="0" advAuto="0" spid="338" grpId="2"/>
      <p:bldP build="whole" bldLvl="1" animBg="1" rev="0" advAuto="0" spid="339" grpId="3"/>
      <p:bldP build="whole" bldLvl="1" animBg="1" rev="0" advAuto="0" spid="342" grpId="6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Shape 348"/>
          <p:cNvSpPr/>
          <p:nvPr/>
        </p:nvSpPr>
        <p:spPr>
          <a:xfrm>
            <a:off x="3902257" y="7510756"/>
            <a:ext cx="4114801" cy="264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pPr/>
            <a:r>
              <a:t>RESTRICTED</a:t>
            </a:r>
          </a:p>
        </p:txBody>
      </p:sp>
      <p:sp>
        <p:nvSpPr>
          <p:cNvPr id="349" name="Shape 349"/>
          <p:cNvSpPr/>
          <p:nvPr>
            <p:ph type="sldNum" sz="quarter" idx="2"/>
          </p:nvPr>
        </p:nvSpPr>
        <p:spPr>
          <a:xfrm>
            <a:off x="11865049" y="6596841"/>
            <a:ext cx="153964" cy="13554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50" name="Shape 350"/>
          <p:cNvSpPr/>
          <p:nvPr/>
        </p:nvSpPr>
        <p:spPr>
          <a:xfrm>
            <a:off x="584237" y="294418"/>
            <a:ext cx="10836921" cy="41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defTabSz="1108479">
              <a:lnSpc>
                <a:spcPct val="90000"/>
              </a:lnSpc>
              <a:defRPr sz="2400">
                <a:solidFill>
                  <a:srgbClr val="FF000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ATMC &lt;===&gt; (Blockchain)  &lt;===&gt; ATMP技术分析</a:t>
            </a:r>
          </a:p>
        </p:txBody>
      </p:sp>
      <p:sp>
        <p:nvSpPr>
          <p:cNvPr id="351" name="Shape 351"/>
          <p:cNvSpPr/>
          <p:nvPr/>
        </p:nvSpPr>
        <p:spPr>
          <a:xfrm>
            <a:off x="482875" y="1155462"/>
            <a:ext cx="10212293" cy="6681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L="285750" indent="-285750">
              <a:buSzPct val="100000"/>
              <a:buFont typeface="Arial"/>
              <a:buChar char="•"/>
              <a:defRPr>
                <a:solidFill>
                  <a:srgbClr val="32466B"/>
                </a:solidFill>
              </a:defRPr>
            </a:lvl1pPr>
          </a:lstStyle>
          <a:p>
            <a:pPr/>
            <a:r>
              <a:t>数据库：</a:t>
            </a:r>
          </a:p>
        </p:txBody>
      </p:sp>
      <p:pic>
        <p:nvPicPr>
          <p:cNvPr id="352" name="image2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77034" y="1555409"/>
            <a:ext cx="895941" cy="658243"/>
          </a:xfrm>
          <a:prstGeom prst="rect">
            <a:avLst/>
          </a:prstGeom>
          <a:ln w="12700">
            <a:miter lim="400000"/>
          </a:ln>
        </p:spPr>
      </p:pic>
      <p:pic>
        <p:nvPicPr>
          <p:cNvPr id="353" name="image25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07310" y="1611506"/>
            <a:ext cx="1009214" cy="54604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after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52" grpId="2"/>
      <p:bldP build="whole" bldLvl="1" animBg="1" rev="0" advAuto="0" spid="353" grpId="3"/>
      <p:bldP build="whole" bldLvl="1" animBg="1" rev="0" advAuto="0" spid="351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Shape 355"/>
          <p:cNvSpPr/>
          <p:nvPr/>
        </p:nvSpPr>
        <p:spPr>
          <a:xfrm>
            <a:off x="3902257" y="7510756"/>
            <a:ext cx="4114801" cy="264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pPr/>
            <a:r>
              <a:t>RESTRICTED</a:t>
            </a:r>
          </a:p>
        </p:txBody>
      </p:sp>
      <p:sp>
        <p:nvSpPr>
          <p:cNvPr id="356" name="Shape 356"/>
          <p:cNvSpPr/>
          <p:nvPr>
            <p:ph type="sldNum" sz="quarter" idx="2"/>
          </p:nvPr>
        </p:nvSpPr>
        <p:spPr>
          <a:xfrm>
            <a:off x="11865049" y="6596841"/>
            <a:ext cx="153964" cy="13554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57" name="Shape 357"/>
          <p:cNvSpPr/>
          <p:nvPr/>
        </p:nvSpPr>
        <p:spPr>
          <a:xfrm>
            <a:off x="584237" y="294418"/>
            <a:ext cx="10836921" cy="41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defTabSz="1108479">
              <a:lnSpc>
                <a:spcPct val="90000"/>
              </a:lnSpc>
              <a:defRPr sz="2400">
                <a:solidFill>
                  <a:srgbClr val="FF000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工具分享</a:t>
            </a:r>
          </a:p>
        </p:txBody>
      </p:sp>
      <p:pic>
        <p:nvPicPr>
          <p:cNvPr id="358" name="sublime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4489" y="1196421"/>
            <a:ext cx="1551313" cy="630222"/>
          </a:xfrm>
          <a:prstGeom prst="rect">
            <a:avLst/>
          </a:prstGeom>
          <a:ln w="12700">
            <a:miter lim="400000"/>
          </a:ln>
        </p:spPr>
      </p:pic>
      <p:pic>
        <p:nvPicPr>
          <p:cNvPr id="359" name="屏幕快照 2018-01-02 下午6.46.06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757579" y="1340081"/>
            <a:ext cx="2806701" cy="342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60" name="git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15701" y="2127277"/>
            <a:ext cx="2455888" cy="835337"/>
          </a:xfrm>
          <a:prstGeom prst="rect">
            <a:avLst/>
          </a:prstGeom>
          <a:ln w="12700">
            <a:miter lim="400000"/>
          </a:ln>
        </p:spPr>
      </p:pic>
      <p:pic>
        <p:nvPicPr>
          <p:cNvPr id="361" name="github.jp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036228" y="2127277"/>
            <a:ext cx="1095734" cy="911651"/>
          </a:xfrm>
          <a:prstGeom prst="rect">
            <a:avLst/>
          </a:prstGeom>
          <a:ln w="12700">
            <a:miter lim="400000"/>
          </a:ln>
        </p:spPr>
      </p:pic>
      <p:sp>
        <p:nvSpPr>
          <p:cNvPr id="362" name="Shape 362"/>
          <p:cNvSpPr/>
          <p:nvPr/>
        </p:nvSpPr>
        <p:spPr>
          <a:xfrm>
            <a:off x="747683" y="6024097"/>
            <a:ext cx="4246400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https://github.com/yifon/SST_BlockChain</a:t>
            </a:r>
          </a:p>
        </p:txBody>
      </p:sp>
      <p:sp>
        <p:nvSpPr>
          <p:cNvPr id="363" name="Shape 363"/>
          <p:cNvSpPr/>
          <p:nvPr/>
        </p:nvSpPr>
        <p:spPr>
          <a:xfrm>
            <a:off x="767206" y="5624862"/>
            <a:ext cx="1247141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项目代码：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Shape 365"/>
          <p:cNvSpPr/>
          <p:nvPr/>
        </p:nvSpPr>
        <p:spPr>
          <a:xfrm>
            <a:off x="3902257" y="7510756"/>
            <a:ext cx="4114801" cy="264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pPr/>
            <a:r>
              <a:t>RESTRICTED</a:t>
            </a:r>
          </a:p>
        </p:txBody>
      </p:sp>
      <p:sp>
        <p:nvSpPr>
          <p:cNvPr id="366" name="Shape 366"/>
          <p:cNvSpPr/>
          <p:nvPr>
            <p:ph type="sldNum" sz="quarter" idx="2"/>
          </p:nvPr>
        </p:nvSpPr>
        <p:spPr>
          <a:xfrm>
            <a:off x="11865049" y="6596841"/>
            <a:ext cx="153964" cy="13554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67" name="image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23644"/>
            <a:ext cx="12192000" cy="6905288"/>
          </a:xfrm>
          <a:prstGeom prst="rect">
            <a:avLst/>
          </a:prstGeom>
          <a:ln w="12700">
            <a:miter lim="400000"/>
          </a:ln>
        </p:spPr>
      </p:pic>
      <p:sp>
        <p:nvSpPr>
          <p:cNvPr id="368" name="Shape 368"/>
          <p:cNvSpPr/>
          <p:nvPr/>
        </p:nvSpPr>
        <p:spPr>
          <a:xfrm>
            <a:off x="223045" y="312931"/>
            <a:ext cx="3496976" cy="916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5400">
                <a:solidFill>
                  <a:srgbClr val="FFFFFF"/>
                </a:solidFill>
                <a:latin typeface="Gulim"/>
                <a:ea typeface="Gulim"/>
                <a:cs typeface="Gulim"/>
                <a:sym typeface="Gulim"/>
              </a:defRPr>
            </a:lvl1pPr>
          </a:lstStyle>
          <a:p>
            <a:pPr/>
            <a:r>
              <a:t>Thank you!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/>
          <p:nvPr/>
        </p:nvSpPr>
        <p:spPr>
          <a:xfrm>
            <a:off x="3902257" y="7510756"/>
            <a:ext cx="4114801" cy="264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pPr/>
            <a:r>
              <a:t>RESTRICTED</a:t>
            </a:r>
          </a:p>
        </p:txBody>
      </p:sp>
      <p:sp>
        <p:nvSpPr>
          <p:cNvPr id="49" name="Shape 49"/>
          <p:cNvSpPr/>
          <p:nvPr>
            <p:ph type="sldNum" sz="quarter" idx="2"/>
          </p:nvPr>
        </p:nvSpPr>
        <p:spPr>
          <a:xfrm>
            <a:off x="11878530" y="6596841"/>
            <a:ext cx="127001" cy="13554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0" name="Shape 50"/>
          <p:cNvSpPr/>
          <p:nvPr/>
        </p:nvSpPr>
        <p:spPr>
          <a:xfrm>
            <a:off x="584237" y="294418"/>
            <a:ext cx="10836921" cy="41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defTabSz="1108479">
              <a:lnSpc>
                <a:spcPct val="90000"/>
              </a:lnSpc>
              <a:defRPr sz="2400">
                <a:solidFill>
                  <a:srgbClr val="FF000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概要</a:t>
            </a:r>
          </a:p>
        </p:txBody>
      </p:sp>
      <p:sp>
        <p:nvSpPr>
          <p:cNvPr id="51" name="Shape 51"/>
          <p:cNvSpPr/>
          <p:nvPr/>
        </p:nvSpPr>
        <p:spPr>
          <a:xfrm>
            <a:off x="584237" y="1159801"/>
            <a:ext cx="10212294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L="285750" indent="-285750">
              <a:buSzPct val="100000"/>
              <a:buFont typeface="Arial"/>
              <a:buChar char="•"/>
              <a:defRPr>
                <a:solidFill>
                  <a:srgbClr val="32466B"/>
                </a:solidFill>
              </a:defRPr>
            </a:lvl1pPr>
          </a:lstStyle>
          <a:p>
            <a:pPr/>
            <a:r>
              <a:t>Blockchain ATM demo演示</a:t>
            </a:r>
          </a:p>
        </p:txBody>
      </p:sp>
      <p:sp>
        <p:nvSpPr>
          <p:cNvPr id="52" name="Shape 52"/>
          <p:cNvSpPr/>
          <p:nvPr/>
        </p:nvSpPr>
        <p:spPr>
          <a:xfrm>
            <a:off x="578042" y="2117710"/>
            <a:ext cx="10212294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L="285750" indent="-285750">
              <a:buSzPct val="100000"/>
              <a:buFont typeface="Arial"/>
              <a:buChar char="•"/>
              <a:defRPr>
                <a:solidFill>
                  <a:srgbClr val="32466B"/>
                </a:solidFill>
              </a:defRPr>
            </a:lvl1pPr>
          </a:lstStyle>
          <a:p>
            <a:pPr/>
            <a:r>
              <a:t>ATMC &lt;===&gt; (Blockchain)  &lt;===&gt; ATMP技术分析</a:t>
            </a:r>
          </a:p>
        </p:txBody>
      </p:sp>
      <p:sp>
        <p:nvSpPr>
          <p:cNvPr id="53" name="Shape 53"/>
          <p:cNvSpPr/>
          <p:nvPr/>
        </p:nvSpPr>
        <p:spPr>
          <a:xfrm>
            <a:off x="578042" y="2861798"/>
            <a:ext cx="10212294" cy="675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285750" indent="-285750">
              <a:buSzPct val="100000"/>
              <a:buFont typeface="Arial"/>
              <a:buChar char="•"/>
              <a:defRPr>
                <a:solidFill>
                  <a:srgbClr val="32466B"/>
                </a:solidFill>
              </a:defRPr>
            </a:pPr>
          </a:p>
          <a:p>
            <a:pPr marL="285750" indent="-285750">
              <a:buSzPct val="100000"/>
              <a:buFont typeface="Arial"/>
              <a:buChar char="•"/>
              <a:defRPr>
                <a:solidFill>
                  <a:srgbClr val="32466B"/>
                </a:solidFill>
              </a:defRPr>
            </a:pPr>
            <a:r>
              <a:t>工具分享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51" grpId="1"/>
      <p:bldP build="whole" bldLvl="1" animBg="1" rev="0" advAuto="0" spid="53" grpId="3"/>
      <p:bldP build="whole" bldLvl="1" animBg="1" rev="0" advAuto="0" spid="52" grpId="2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/>
          <p:nvPr/>
        </p:nvSpPr>
        <p:spPr>
          <a:xfrm>
            <a:off x="3902257" y="7510756"/>
            <a:ext cx="4114801" cy="264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pPr/>
            <a:r>
              <a:t>RESTRICTED</a:t>
            </a:r>
          </a:p>
        </p:txBody>
      </p:sp>
      <p:sp>
        <p:nvSpPr>
          <p:cNvPr id="56" name="Shape 56"/>
          <p:cNvSpPr/>
          <p:nvPr>
            <p:ph type="sldNum" sz="quarter" idx="2"/>
          </p:nvPr>
        </p:nvSpPr>
        <p:spPr>
          <a:xfrm>
            <a:off x="11878530" y="6596841"/>
            <a:ext cx="127001" cy="13554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7" name="Shape 57"/>
          <p:cNvSpPr/>
          <p:nvPr/>
        </p:nvSpPr>
        <p:spPr>
          <a:xfrm>
            <a:off x="584237" y="294418"/>
            <a:ext cx="10836921" cy="41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defTabSz="1108479">
              <a:lnSpc>
                <a:spcPct val="90000"/>
              </a:lnSpc>
              <a:defRPr sz="2400">
                <a:solidFill>
                  <a:srgbClr val="FF000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Blockchain ATM demo演示</a:t>
            </a:r>
          </a:p>
        </p:txBody>
      </p:sp>
      <p:sp>
        <p:nvSpPr>
          <p:cNvPr id="58" name="Shape 58"/>
          <p:cNvSpPr/>
          <p:nvPr/>
        </p:nvSpPr>
        <p:spPr>
          <a:xfrm>
            <a:off x="584237" y="1159801"/>
            <a:ext cx="10212294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L="285750" indent="-285750">
              <a:buSzPct val="100000"/>
              <a:buFont typeface="Arial"/>
              <a:buChar char="•"/>
              <a:defRPr>
                <a:solidFill>
                  <a:srgbClr val="32466B"/>
                </a:solidFill>
              </a:defRPr>
            </a:lvl1pPr>
          </a:lstStyle>
          <a:p>
            <a:pPr/>
            <a:r>
              <a:t>共有3个银行(A Bank,B Bank, C Bank)，6台ATM(A001,A002,B001,B002,C001,C002)</a:t>
            </a:r>
          </a:p>
        </p:txBody>
      </p:sp>
      <p:sp>
        <p:nvSpPr>
          <p:cNvPr id="59" name="Shape 59"/>
          <p:cNvSpPr/>
          <p:nvPr/>
        </p:nvSpPr>
        <p:spPr>
          <a:xfrm>
            <a:off x="578042" y="2117710"/>
            <a:ext cx="10212294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L="285750" indent="-285750">
              <a:buSzPct val="100000"/>
              <a:buFont typeface="Arial"/>
              <a:buChar char="•"/>
              <a:defRPr>
                <a:solidFill>
                  <a:srgbClr val="32466B"/>
                </a:solidFill>
              </a:defRPr>
            </a:lvl1pPr>
          </a:lstStyle>
          <a:p>
            <a:pPr/>
            <a:r>
              <a:t>支持4种交易类型(Transfer, Cash Deposit, Cash Withdrawal, Balance Inquiry)</a:t>
            </a:r>
          </a:p>
        </p:txBody>
      </p:sp>
      <p:sp>
        <p:nvSpPr>
          <p:cNvPr id="60" name="Shape 60"/>
          <p:cNvSpPr/>
          <p:nvPr/>
        </p:nvSpPr>
        <p:spPr>
          <a:xfrm>
            <a:off x="584237" y="3075618"/>
            <a:ext cx="10212294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L="285750" indent="-285750">
              <a:buSzPct val="100000"/>
              <a:buFont typeface="Arial"/>
              <a:buChar char="•"/>
              <a:defRPr>
                <a:solidFill>
                  <a:srgbClr val="32466B"/>
                </a:solidFill>
              </a:defRPr>
            </a:lvl1pPr>
          </a:lstStyle>
          <a:p>
            <a:pPr/>
            <a:r>
              <a:t>涉及10种交易场景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58" grpId="1"/>
      <p:bldP build="whole" bldLvl="1" animBg="1" rev="0" advAuto="0" spid="59" grpId="2"/>
      <p:bldP build="whole" bldLvl="1" animBg="1" rev="0" advAuto="0" spid="60" grpId="3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/>
          <p:nvPr/>
        </p:nvSpPr>
        <p:spPr>
          <a:xfrm>
            <a:off x="3902257" y="7510756"/>
            <a:ext cx="4114801" cy="264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pPr/>
            <a:r>
              <a:t>RESTRICTED</a:t>
            </a:r>
          </a:p>
        </p:txBody>
      </p:sp>
      <p:sp>
        <p:nvSpPr>
          <p:cNvPr id="63" name="Shape 63"/>
          <p:cNvSpPr/>
          <p:nvPr>
            <p:ph type="sldNum" sz="quarter" idx="2"/>
          </p:nvPr>
        </p:nvSpPr>
        <p:spPr>
          <a:xfrm>
            <a:off x="11878530" y="6596841"/>
            <a:ext cx="127001" cy="13554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64" name="Shape 64"/>
          <p:cNvSpPr/>
          <p:nvPr/>
        </p:nvSpPr>
        <p:spPr>
          <a:xfrm>
            <a:off x="584237" y="250308"/>
            <a:ext cx="10836921" cy="41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>
            <a:lvl1pPr defTabSz="1108479">
              <a:lnSpc>
                <a:spcPct val="90000"/>
              </a:lnSpc>
              <a:defRPr sz="2400">
                <a:solidFill>
                  <a:srgbClr val="FF000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INQ - 本行卡在本行机</a:t>
            </a:r>
          </a:p>
        </p:txBody>
      </p:sp>
      <p:sp>
        <p:nvSpPr>
          <p:cNvPr id="65" name="Shape 65"/>
          <p:cNvSpPr/>
          <p:nvPr/>
        </p:nvSpPr>
        <p:spPr>
          <a:xfrm>
            <a:off x="3119233" y="1227991"/>
            <a:ext cx="1270001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95" h="19679" fill="norm" stroke="1" extrusionOk="0">
                <a:moveTo>
                  <a:pt x="17579" y="2882"/>
                </a:moveTo>
                <a:cubicBezTo>
                  <a:pt x="19590" y="4803"/>
                  <a:pt x="20595" y="7321"/>
                  <a:pt x="20595" y="9839"/>
                </a:cubicBezTo>
                <a:cubicBezTo>
                  <a:pt x="20595" y="12357"/>
                  <a:pt x="19590" y="14875"/>
                  <a:pt x="17579" y="16796"/>
                </a:cubicBezTo>
                <a:cubicBezTo>
                  <a:pt x="13558" y="20639"/>
                  <a:pt x="7038" y="20639"/>
                  <a:pt x="3016" y="16796"/>
                </a:cubicBezTo>
                <a:cubicBezTo>
                  <a:pt x="-1005" y="12954"/>
                  <a:pt x="-1005" y="6724"/>
                  <a:pt x="3016" y="2882"/>
                </a:cubicBezTo>
                <a:cubicBezTo>
                  <a:pt x="7038" y="-961"/>
                  <a:pt x="13558" y="-961"/>
                  <a:pt x="17579" y="2882"/>
                </a:cubicBezTo>
                <a:close/>
              </a:path>
            </a:pathLst>
          </a:cu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101600" dist="25400" dir="540000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A001</a:t>
            </a:r>
          </a:p>
        </p:txBody>
      </p:sp>
      <p:sp>
        <p:nvSpPr>
          <p:cNvPr id="66" name="Shape 66"/>
          <p:cNvSpPr/>
          <p:nvPr/>
        </p:nvSpPr>
        <p:spPr>
          <a:xfrm>
            <a:off x="1421580" y="2156732"/>
            <a:ext cx="1270001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95" h="19679" fill="norm" stroke="1" extrusionOk="0">
                <a:moveTo>
                  <a:pt x="17579" y="2882"/>
                </a:moveTo>
                <a:cubicBezTo>
                  <a:pt x="19590" y="4803"/>
                  <a:pt x="20595" y="7321"/>
                  <a:pt x="20595" y="9839"/>
                </a:cubicBezTo>
                <a:cubicBezTo>
                  <a:pt x="20595" y="12357"/>
                  <a:pt x="19590" y="14875"/>
                  <a:pt x="17579" y="16796"/>
                </a:cubicBezTo>
                <a:cubicBezTo>
                  <a:pt x="13558" y="20639"/>
                  <a:pt x="7038" y="20639"/>
                  <a:pt x="3016" y="16796"/>
                </a:cubicBezTo>
                <a:cubicBezTo>
                  <a:pt x="-1005" y="12954"/>
                  <a:pt x="-1005" y="6724"/>
                  <a:pt x="3016" y="2882"/>
                </a:cubicBezTo>
                <a:cubicBezTo>
                  <a:pt x="7038" y="-961"/>
                  <a:pt x="13558" y="-961"/>
                  <a:pt x="17579" y="2882"/>
                </a:cubicBezTo>
                <a:close/>
              </a:path>
            </a:pathLst>
          </a:cu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101600" dist="25400" dir="540000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C002</a:t>
            </a:r>
          </a:p>
        </p:txBody>
      </p:sp>
      <p:sp>
        <p:nvSpPr>
          <p:cNvPr id="67" name="Shape 67"/>
          <p:cNvSpPr/>
          <p:nvPr/>
        </p:nvSpPr>
        <p:spPr>
          <a:xfrm>
            <a:off x="1421580" y="3951147"/>
            <a:ext cx="1270001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95" h="19679" fill="norm" stroke="1" extrusionOk="0">
                <a:moveTo>
                  <a:pt x="17579" y="2882"/>
                </a:moveTo>
                <a:cubicBezTo>
                  <a:pt x="19590" y="4803"/>
                  <a:pt x="20595" y="7321"/>
                  <a:pt x="20595" y="9839"/>
                </a:cubicBezTo>
                <a:cubicBezTo>
                  <a:pt x="20595" y="12357"/>
                  <a:pt x="19590" y="14875"/>
                  <a:pt x="17579" y="16796"/>
                </a:cubicBezTo>
                <a:cubicBezTo>
                  <a:pt x="13558" y="20639"/>
                  <a:pt x="7038" y="20639"/>
                  <a:pt x="3016" y="16796"/>
                </a:cubicBezTo>
                <a:cubicBezTo>
                  <a:pt x="-1005" y="12954"/>
                  <a:pt x="-1005" y="6724"/>
                  <a:pt x="3016" y="2882"/>
                </a:cubicBezTo>
                <a:cubicBezTo>
                  <a:pt x="7038" y="-961"/>
                  <a:pt x="13558" y="-961"/>
                  <a:pt x="17579" y="2882"/>
                </a:cubicBezTo>
                <a:close/>
              </a:path>
            </a:pathLst>
          </a:cu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101600" dist="25400" dir="540000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C001</a:t>
            </a:r>
          </a:p>
        </p:txBody>
      </p:sp>
      <p:sp>
        <p:nvSpPr>
          <p:cNvPr id="68" name="Shape 68"/>
          <p:cNvSpPr/>
          <p:nvPr/>
        </p:nvSpPr>
        <p:spPr>
          <a:xfrm>
            <a:off x="3119233" y="4918766"/>
            <a:ext cx="1270001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95" h="19679" fill="norm" stroke="1" extrusionOk="0">
                <a:moveTo>
                  <a:pt x="17579" y="2882"/>
                </a:moveTo>
                <a:cubicBezTo>
                  <a:pt x="19590" y="4803"/>
                  <a:pt x="20595" y="7321"/>
                  <a:pt x="20595" y="9839"/>
                </a:cubicBezTo>
                <a:cubicBezTo>
                  <a:pt x="20595" y="12357"/>
                  <a:pt x="19590" y="14875"/>
                  <a:pt x="17579" y="16796"/>
                </a:cubicBezTo>
                <a:cubicBezTo>
                  <a:pt x="13558" y="20639"/>
                  <a:pt x="7038" y="20639"/>
                  <a:pt x="3016" y="16796"/>
                </a:cubicBezTo>
                <a:cubicBezTo>
                  <a:pt x="-1005" y="12954"/>
                  <a:pt x="-1005" y="6724"/>
                  <a:pt x="3016" y="2882"/>
                </a:cubicBezTo>
                <a:cubicBezTo>
                  <a:pt x="7038" y="-961"/>
                  <a:pt x="13558" y="-961"/>
                  <a:pt x="17579" y="2882"/>
                </a:cubicBezTo>
                <a:close/>
              </a:path>
            </a:pathLst>
          </a:cu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101600" dist="25400" dir="540000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B002</a:t>
            </a:r>
          </a:p>
        </p:txBody>
      </p:sp>
      <p:sp>
        <p:nvSpPr>
          <p:cNvPr id="69" name="Shape 69"/>
          <p:cNvSpPr/>
          <p:nvPr/>
        </p:nvSpPr>
        <p:spPr>
          <a:xfrm>
            <a:off x="4965700" y="2156732"/>
            <a:ext cx="1270000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95" h="19679" fill="norm" stroke="1" extrusionOk="0">
                <a:moveTo>
                  <a:pt x="17579" y="2882"/>
                </a:moveTo>
                <a:cubicBezTo>
                  <a:pt x="19590" y="4803"/>
                  <a:pt x="20595" y="7321"/>
                  <a:pt x="20595" y="9839"/>
                </a:cubicBezTo>
                <a:cubicBezTo>
                  <a:pt x="20595" y="12357"/>
                  <a:pt x="19590" y="14875"/>
                  <a:pt x="17579" y="16796"/>
                </a:cubicBezTo>
                <a:cubicBezTo>
                  <a:pt x="13558" y="20639"/>
                  <a:pt x="7038" y="20639"/>
                  <a:pt x="3016" y="16796"/>
                </a:cubicBezTo>
                <a:cubicBezTo>
                  <a:pt x="-1005" y="12954"/>
                  <a:pt x="-1005" y="6724"/>
                  <a:pt x="3016" y="2882"/>
                </a:cubicBezTo>
                <a:cubicBezTo>
                  <a:pt x="7038" y="-961"/>
                  <a:pt x="13558" y="-961"/>
                  <a:pt x="17579" y="2882"/>
                </a:cubicBezTo>
                <a:close/>
              </a:path>
            </a:pathLst>
          </a:cu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101600" dist="25400" dir="540000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A002</a:t>
            </a:r>
          </a:p>
        </p:txBody>
      </p:sp>
      <p:sp>
        <p:nvSpPr>
          <p:cNvPr id="70" name="Shape 70"/>
          <p:cNvSpPr/>
          <p:nvPr/>
        </p:nvSpPr>
        <p:spPr>
          <a:xfrm>
            <a:off x="4965700" y="3951147"/>
            <a:ext cx="1270000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95" h="19679" fill="norm" stroke="1" extrusionOk="0">
                <a:moveTo>
                  <a:pt x="17579" y="2882"/>
                </a:moveTo>
                <a:cubicBezTo>
                  <a:pt x="19590" y="4803"/>
                  <a:pt x="20595" y="7321"/>
                  <a:pt x="20595" y="9839"/>
                </a:cubicBezTo>
                <a:cubicBezTo>
                  <a:pt x="20595" y="12357"/>
                  <a:pt x="19590" y="14875"/>
                  <a:pt x="17579" y="16796"/>
                </a:cubicBezTo>
                <a:cubicBezTo>
                  <a:pt x="13558" y="20639"/>
                  <a:pt x="7038" y="20639"/>
                  <a:pt x="3016" y="16796"/>
                </a:cubicBezTo>
                <a:cubicBezTo>
                  <a:pt x="-1005" y="12954"/>
                  <a:pt x="-1005" y="6724"/>
                  <a:pt x="3016" y="2882"/>
                </a:cubicBezTo>
                <a:cubicBezTo>
                  <a:pt x="7038" y="-961"/>
                  <a:pt x="13558" y="-961"/>
                  <a:pt x="17579" y="2882"/>
                </a:cubicBezTo>
                <a:close/>
              </a:path>
            </a:pathLst>
          </a:cu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101600" dist="25400" dir="540000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B001</a:t>
            </a:r>
          </a:p>
        </p:txBody>
      </p:sp>
      <p:sp>
        <p:nvSpPr>
          <p:cNvPr id="71" name="Shape 71"/>
          <p:cNvSpPr/>
          <p:nvPr/>
        </p:nvSpPr>
        <p:spPr>
          <a:xfrm>
            <a:off x="3142840" y="2872064"/>
            <a:ext cx="1518246" cy="14713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95" h="19679" fill="norm" stroke="1" extrusionOk="0">
                <a:moveTo>
                  <a:pt x="17579" y="2882"/>
                </a:moveTo>
                <a:cubicBezTo>
                  <a:pt x="19590" y="4803"/>
                  <a:pt x="20595" y="7321"/>
                  <a:pt x="20595" y="9839"/>
                </a:cubicBezTo>
                <a:cubicBezTo>
                  <a:pt x="20595" y="12357"/>
                  <a:pt x="19590" y="14875"/>
                  <a:pt x="17579" y="16796"/>
                </a:cubicBezTo>
                <a:cubicBezTo>
                  <a:pt x="13558" y="20639"/>
                  <a:pt x="7038" y="20639"/>
                  <a:pt x="3016" y="16796"/>
                </a:cubicBezTo>
                <a:cubicBezTo>
                  <a:pt x="-1005" y="12954"/>
                  <a:pt x="-1005" y="6724"/>
                  <a:pt x="3016" y="2882"/>
                </a:cubicBezTo>
                <a:cubicBezTo>
                  <a:pt x="7038" y="-961"/>
                  <a:pt x="13558" y="-961"/>
                  <a:pt x="17579" y="2882"/>
                </a:cubicBezTo>
                <a:close/>
              </a:path>
            </a:pathLst>
          </a:cu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101600" dist="25400" dir="540000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Blockchain</a:t>
            </a:r>
          </a:p>
        </p:txBody>
      </p:sp>
      <p:sp>
        <p:nvSpPr>
          <p:cNvPr id="72" name="Shape 72"/>
          <p:cNvSpPr/>
          <p:nvPr/>
        </p:nvSpPr>
        <p:spPr>
          <a:xfrm rot="2089036">
            <a:off x="4890482" y="811936"/>
            <a:ext cx="1154718" cy="6209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cubicBezTo>
                  <a:pt x="3498" y="0"/>
                  <a:pt x="6997" y="0"/>
                  <a:pt x="10495" y="0"/>
                </a:cubicBezTo>
                <a:cubicBezTo>
                  <a:pt x="14197" y="0"/>
                  <a:pt x="17898" y="0"/>
                  <a:pt x="21600" y="0"/>
                </a:cubicBez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A Bank</a:t>
            </a:r>
          </a:p>
        </p:txBody>
      </p:sp>
      <p:sp>
        <p:nvSpPr>
          <p:cNvPr id="73" name="Shape 73"/>
          <p:cNvSpPr/>
          <p:nvPr/>
        </p:nvSpPr>
        <p:spPr>
          <a:xfrm rot="16240829">
            <a:off x="-95498" y="3214568"/>
            <a:ext cx="1154719" cy="62094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C Bank</a:t>
            </a:r>
          </a:p>
        </p:txBody>
      </p:sp>
      <p:sp>
        <p:nvSpPr>
          <p:cNvPr id="74" name="Shape 74"/>
          <p:cNvSpPr/>
          <p:nvPr/>
        </p:nvSpPr>
        <p:spPr>
          <a:xfrm rot="19069391">
            <a:off x="5026699" y="5877682"/>
            <a:ext cx="1154718" cy="62094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B Bank</a:t>
            </a:r>
          </a:p>
        </p:txBody>
      </p:sp>
      <p:sp>
        <p:nvSpPr>
          <p:cNvPr id="75" name="Shape 75"/>
          <p:cNvSpPr/>
          <p:nvPr/>
        </p:nvSpPr>
        <p:spPr>
          <a:xfrm>
            <a:off x="7606030" y="917935"/>
            <a:ext cx="3496306" cy="13763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事件流：</a:t>
            </a:r>
          </a:p>
          <a:p>
            <a:pPr/>
            <a:r>
              <a:t>1. A Bank客人在A001上查询余额</a:t>
            </a:r>
          </a:p>
          <a:p>
            <a:pPr/>
            <a:r>
              <a:t>2. A001向A Bank发起请求</a:t>
            </a:r>
          </a:p>
          <a:p>
            <a:pPr/>
            <a:r>
              <a:t>3. A Bank 响应A001请求</a:t>
            </a:r>
          </a:p>
        </p:txBody>
      </p:sp>
      <p:sp>
        <p:nvSpPr>
          <p:cNvPr id="76" name="Shape 76"/>
          <p:cNvSpPr/>
          <p:nvPr/>
        </p:nvSpPr>
        <p:spPr>
          <a:xfrm>
            <a:off x="2958812" y="1178706"/>
            <a:ext cx="231278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1</a:t>
            </a:r>
          </a:p>
        </p:txBody>
      </p:sp>
      <p:sp>
        <p:nvSpPr>
          <p:cNvPr id="77" name="Shape 77"/>
          <p:cNvSpPr/>
          <p:nvPr/>
        </p:nvSpPr>
        <p:spPr>
          <a:xfrm flipV="1">
            <a:off x="4312967" y="1236200"/>
            <a:ext cx="801850" cy="268178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78" name="Shape 78"/>
          <p:cNvSpPr/>
          <p:nvPr/>
        </p:nvSpPr>
        <p:spPr>
          <a:xfrm>
            <a:off x="4477423" y="1115552"/>
            <a:ext cx="231278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2</a:t>
            </a:r>
          </a:p>
        </p:txBody>
      </p:sp>
      <p:sp>
        <p:nvSpPr>
          <p:cNvPr id="79" name="Shape 79"/>
          <p:cNvSpPr/>
          <p:nvPr/>
        </p:nvSpPr>
        <p:spPr>
          <a:xfrm flipH="1">
            <a:off x="4422537" y="1440373"/>
            <a:ext cx="985763" cy="323710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80" name="Shape 80"/>
          <p:cNvSpPr/>
          <p:nvPr/>
        </p:nvSpPr>
        <p:spPr>
          <a:xfrm>
            <a:off x="4763729" y="1524285"/>
            <a:ext cx="231277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3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/>
          <p:nvPr/>
        </p:nvSpPr>
        <p:spPr>
          <a:xfrm>
            <a:off x="3902257" y="7510756"/>
            <a:ext cx="4114801" cy="264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pPr/>
            <a:r>
              <a:t>RESTRICTED</a:t>
            </a:r>
          </a:p>
        </p:txBody>
      </p:sp>
      <p:sp>
        <p:nvSpPr>
          <p:cNvPr id="83" name="Shape 83"/>
          <p:cNvSpPr/>
          <p:nvPr>
            <p:ph type="sldNum" sz="quarter" idx="2"/>
          </p:nvPr>
        </p:nvSpPr>
        <p:spPr>
          <a:xfrm>
            <a:off x="11878530" y="6596841"/>
            <a:ext cx="127001" cy="13554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84" name="Shape 84"/>
          <p:cNvSpPr/>
          <p:nvPr/>
        </p:nvSpPr>
        <p:spPr>
          <a:xfrm>
            <a:off x="584237" y="250308"/>
            <a:ext cx="10836921" cy="41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>
            <a:lvl1pPr defTabSz="1108479">
              <a:lnSpc>
                <a:spcPct val="90000"/>
              </a:lnSpc>
              <a:defRPr sz="2400">
                <a:solidFill>
                  <a:srgbClr val="FF000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INQ - 它行卡在本行机</a:t>
            </a:r>
          </a:p>
        </p:txBody>
      </p:sp>
      <p:sp>
        <p:nvSpPr>
          <p:cNvPr id="85" name="Shape 85"/>
          <p:cNvSpPr/>
          <p:nvPr/>
        </p:nvSpPr>
        <p:spPr>
          <a:xfrm>
            <a:off x="3119233" y="1227991"/>
            <a:ext cx="1270001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95" h="19679" fill="norm" stroke="1" extrusionOk="0">
                <a:moveTo>
                  <a:pt x="17579" y="2882"/>
                </a:moveTo>
                <a:cubicBezTo>
                  <a:pt x="19590" y="4803"/>
                  <a:pt x="20595" y="7321"/>
                  <a:pt x="20595" y="9839"/>
                </a:cubicBezTo>
                <a:cubicBezTo>
                  <a:pt x="20595" y="12357"/>
                  <a:pt x="19590" y="14875"/>
                  <a:pt x="17579" y="16796"/>
                </a:cubicBezTo>
                <a:cubicBezTo>
                  <a:pt x="13558" y="20639"/>
                  <a:pt x="7038" y="20639"/>
                  <a:pt x="3016" y="16796"/>
                </a:cubicBezTo>
                <a:cubicBezTo>
                  <a:pt x="-1005" y="12954"/>
                  <a:pt x="-1005" y="6724"/>
                  <a:pt x="3016" y="2882"/>
                </a:cubicBezTo>
                <a:cubicBezTo>
                  <a:pt x="7038" y="-961"/>
                  <a:pt x="13558" y="-961"/>
                  <a:pt x="17579" y="2882"/>
                </a:cubicBezTo>
                <a:close/>
              </a:path>
            </a:pathLst>
          </a:cu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101600" dist="25400" dir="540000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A001</a:t>
            </a:r>
          </a:p>
        </p:txBody>
      </p:sp>
      <p:sp>
        <p:nvSpPr>
          <p:cNvPr id="86" name="Shape 86"/>
          <p:cNvSpPr/>
          <p:nvPr/>
        </p:nvSpPr>
        <p:spPr>
          <a:xfrm>
            <a:off x="1421580" y="2156732"/>
            <a:ext cx="1270001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95" h="19679" fill="norm" stroke="1" extrusionOk="0">
                <a:moveTo>
                  <a:pt x="17579" y="2882"/>
                </a:moveTo>
                <a:cubicBezTo>
                  <a:pt x="19590" y="4803"/>
                  <a:pt x="20595" y="7321"/>
                  <a:pt x="20595" y="9839"/>
                </a:cubicBezTo>
                <a:cubicBezTo>
                  <a:pt x="20595" y="12357"/>
                  <a:pt x="19590" y="14875"/>
                  <a:pt x="17579" y="16796"/>
                </a:cubicBezTo>
                <a:cubicBezTo>
                  <a:pt x="13558" y="20639"/>
                  <a:pt x="7038" y="20639"/>
                  <a:pt x="3016" y="16796"/>
                </a:cubicBezTo>
                <a:cubicBezTo>
                  <a:pt x="-1005" y="12954"/>
                  <a:pt x="-1005" y="6724"/>
                  <a:pt x="3016" y="2882"/>
                </a:cubicBezTo>
                <a:cubicBezTo>
                  <a:pt x="7038" y="-961"/>
                  <a:pt x="13558" y="-961"/>
                  <a:pt x="17579" y="2882"/>
                </a:cubicBezTo>
                <a:close/>
              </a:path>
            </a:pathLst>
          </a:cu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101600" dist="25400" dir="540000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C002</a:t>
            </a:r>
          </a:p>
        </p:txBody>
      </p:sp>
      <p:sp>
        <p:nvSpPr>
          <p:cNvPr id="87" name="Shape 87"/>
          <p:cNvSpPr/>
          <p:nvPr/>
        </p:nvSpPr>
        <p:spPr>
          <a:xfrm>
            <a:off x="1421580" y="3951147"/>
            <a:ext cx="1270001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95" h="19679" fill="norm" stroke="1" extrusionOk="0">
                <a:moveTo>
                  <a:pt x="17579" y="2882"/>
                </a:moveTo>
                <a:cubicBezTo>
                  <a:pt x="19590" y="4803"/>
                  <a:pt x="20595" y="7321"/>
                  <a:pt x="20595" y="9839"/>
                </a:cubicBezTo>
                <a:cubicBezTo>
                  <a:pt x="20595" y="12357"/>
                  <a:pt x="19590" y="14875"/>
                  <a:pt x="17579" y="16796"/>
                </a:cubicBezTo>
                <a:cubicBezTo>
                  <a:pt x="13558" y="20639"/>
                  <a:pt x="7038" y="20639"/>
                  <a:pt x="3016" y="16796"/>
                </a:cubicBezTo>
                <a:cubicBezTo>
                  <a:pt x="-1005" y="12954"/>
                  <a:pt x="-1005" y="6724"/>
                  <a:pt x="3016" y="2882"/>
                </a:cubicBezTo>
                <a:cubicBezTo>
                  <a:pt x="7038" y="-961"/>
                  <a:pt x="13558" y="-961"/>
                  <a:pt x="17579" y="2882"/>
                </a:cubicBezTo>
                <a:close/>
              </a:path>
            </a:pathLst>
          </a:cu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101600" dist="25400" dir="540000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C001</a:t>
            </a:r>
          </a:p>
        </p:txBody>
      </p:sp>
      <p:sp>
        <p:nvSpPr>
          <p:cNvPr id="88" name="Shape 88"/>
          <p:cNvSpPr/>
          <p:nvPr/>
        </p:nvSpPr>
        <p:spPr>
          <a:xfrm>
            <a:off x="3119233" y="4918766"/>
            <a:ext cx="1270001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95" h="19679" fill="norm" stroke="1" extrusionOk="0">
                <a:moveTo>
                  <a:pt x="17579" y="2882"/>
                </a:moveTo>
                <a:cubicBezTo>
                  <a:pt x="19590" y="4803"/>
                  <a:pt x="20595" y="7321"/>
                  <a:pt x="20595" y="9839"/>
                </a:cubicBezTo>
                <a:cubicBezTo>
                  <a:pt x="20595" y="12357"/>
                  <a:pt x="19590" y="14875"/>
                  <a:pt x="17579" y="16796"/>
                </a:cubicBezTo>
                <a:cubicBezTo>
                  <a:pt x="13558" y="20639"/>
                  <a:pt x="7038" y="20639"/>
                  <a:pt x="3016" y="16796"/>
                </a:cubicBezTo>
                <a:cubicBezTo>
                  <a:pt x="-1005" y="12954"/>
                  <a:pt x="-1005" y="6724"/>
                  <a:pt x="3016" y="2882"/>
                </a:cubicBezTo>
                <a:cubicBezTo>
                  <a:pt x="7038" y="-961"/>
                  <a:pt x="13558" y="-961"/>
                  <a:pt x="17579" y="2882"/>
                </a:cubicBezTo>
                <a:close/>
              </a:path>
            </a:pathLst>
          </a:cu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101600" dist="25400" dir="540000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B002</a:t>
            </a:r>
          </a:p>
        </p:txBody>
      </p:sp>
      <p:sp>
        <p:nvSpPr>
          <p:cNvPr id="89" name="Shape 89"/>
          <p:cNvSpPr/>
          <p:nvPr/>
        </p:nvSpPr>
        <p:spPr>
          <a:xfrm>
            <a:off x="4965700" y="2156732"/>
            <a:ext cx="1270000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95" h="19679" fill="norm" stroke="1" extrusionOk="0">
                <a:moveTo>
                  <a:pt x="17579" y="2882"/>
                </a:moveTo>
                <a:cubicBezTo>
                  <a:pt x="19590" y="4803"/>
                  <a:pt x="20595" y="7321"/>
                  <a:pt x="20595" y="9839"/>
                </a:cubicBezTo>
                <a:cubicBezTo>
                  <a:pt x="20595" y="12357"/>
                  <a:pt x="19590" y="14875"/>
                  <a:pt x="17579" y="16796"/>
                </a:cubicBezTo>
                <a:cubicBezTo>
                  <a:pt x="13558" y="20639"/>
                  <a:pt x="7038" y="20639"/>
                  <a:pt x="3016" y="16796"/>
                </a:cubicBezTo>
                <a:cubicBezTo>
                  <a:pt x="-1005" y="12954"/>
                  <a:pt x="-1005" y="6724"/>
                  <a:pt x="3016" y="2882"/>
                </a:cubicBezTo>
                <a:cubicBezTo>
                  <a:pt x="7038" y="-961"/>
                  <a:pt x="13558" y="-961"/>
                  <a:pt x="17579" y="2882"/>
                </a:cubicBezTo>
                <a:close/>
              </a:path>
            </a:pathLst>
          </a:cu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101600" dist="25400" dir="540000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A002</a:t>
            </a:r>
          </a:p>
        </p:txBody>
      </p:sp>
      <p:sp>
        <p:nvSpPr>
          <p:cNvPr id="90" name="Shape 90"/>
          <p:cNvSpPr/>
          <p:nvPr/>
        </p:nvSpPr>
        <p:spPr>
          <a:xfrm>
            <a:off x="4965700" y="3951147"/>
            <a:ext cx="1270000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95" h="19679" fill="norm" stroke="1" extrusionOk="0">
                <a:moveTo>
                  <a:pt x="17579" y="2882"/>
                </a:moveTo>
                <a:cubicBezTo>
                  <a:pt x="19590" y="4803"/>
                  <a:pt x="20595" y="7321"/>
                  <a:pt x="20595" y="9839"/>
                </a:cubicBezTo>
                <a:cubicBezTo>
                  <a:pt x="20595" y="12357"/>
                  <a:pt x="19590" y="14875"/>
                  <a:pt x="17579" y="16796"/>
                </a:cubicBezTo>
                <a:cubicBezTo>
                  <a:pt x="13558" y="20639"/>
                  <a:pt x="7038" y="20639"/>
                  <a:pt x="3016" y="16796"/>
                </a:cubicBezTo>
                <a:cubicBezTo>
                  <a:pt x="-1005" y="12954"/>
                  <a:pt x="-1005" y="6724"/>
                  <a:pt x="3016" y="2882"/>
                </a:cubicBezTo>
                <a:cubicBezTo>
                  <a:pt x="7038" y="-961"/>
                  <a:pt x="13558" y="-961"/>
                  <a:pt x="17579" y="2882"/>
                </a:cubicBezTo>
                <a:close/>
              </a:path>
            </a:pathLst>
          </a:cu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101600" dist="25400" dir="540000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B001</a:t>
            </a:r>
          </a:p>
        </p:txBody>
      </p:sp>
      <p:sp>
        <p:nvSpPr>
          <p:cNvPr id="91" name="Shape 91"/>
          <p:cNvSpPr/>
          <p:nvPr/>
        </p:nvSpPr>
        <p:spPr>
          <a:xfrm>
            <a:off x="3142840" y="2872064"/>
            <a:ext cx="1518246" cy="14713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95" h="19679" fill="norm" stroke="1" extrusionOk="0">
                <a:moveTo>
                  <a:pt x="17579" y="2882"/>
                </a:moveTo>
                <a:cubicBezTo>
                  <a:pt x="19590" y="4803"/>
                  <a:pt x="20595" y="7321"/>
                  <a:pt x="20595" y="9839"/>
                </a:cubicBezTo>
                <a:cubicBezTo>
                  <a:pt x="20595" y="12357"/>
                  <a:pt x="19590" y="14875"/>
                  <a:pt x="17579" y="16796"/>
                </a:cubicBezTo>
                <a:cubicBezTo>
                  <a:pt x="13558" y="20639"/>
                  <a:pt x="7038" y="20639"/>
                  <a:pt x="3016" y="16796"/>
                </a:cubicBezTo>
                <a:cubicBezTo>
                  <a:pt x="-1005" y="12954"/>
                  <a:pt x="-1005" y="6724"/>
                  <a:pt x="3016" y="2882"/>
                </a:cubicBezTo>
                <a:cubicBezTo>
                  <a:pt x="7038" y="-961"/>
                  <a:pt x="13558" y="-961"/>
                  <a:pt x="17579" y="2882"/>
                </a:cubicBezTo>
                <a:close/>
              </a:path>
            </a:pathLst>
          </a:cu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101600" dist="25400" dir="540000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Blockchain</a:t>
            </a:r>
          </a:p>
        </p:txBody>
      </p:sp>
      <p:sp>
        <p:nvSpPr>
          <p:cNvPr id="92" name="Shape 92"/>
          <p:cNvSpPr/>
          <p:nvPr/>
        </p:nvSpPr>
        <p:spPr>
          <a:xfrm rot="2089036">
            <a:off x="4890482" y="811936"/>
            <a:ext cx="1154718" cy="6209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cubicBezTo>
                  <a:pt x="3498" y="0"/>
                  <a:pt x="6997" y="0"/>
                  <a:pt x="10495" y="0"/>
                </a:cubicBezTo>
                <a:cubicBezTo>
                  <a:pt x="14197" y="0"/>
                  <a:pt x="17898" y="0"/>
                  <a:pt x="21600" y="0"/>
                </a:cubicBez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A Bank</a:t>
            </a:r>
          </a:p>
        </p:txBody>
      </p:sp>
      <p:sp>
        <p:nvSpPr>
          <p:cNvPr id="93" name="Shape 93"/>
          <p:cNvSpPr/>
          <p:nvPr/>
        </p:nvSpPr>
        <p:spPr>
          <a:xfrm rot="16240829">
            <a:off x="-95498" y="3214568"/>
            <a:ext cx="1154719" cy="62094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C Bank</a:t>
            </a:r>
          </a:p>
        </p:txBody>
      </p:sp>
      <p:sp>
        <p:nvSpPr>
          <p:cNvPr id="94" name="Shape 94"/>
          <p:cNvSpPr/>
          <p:nvPr/>
        </p:nvSpPr>
        <p:spPr>
          <a:xfrm rot="19069391">
            <a:off x="5026699" y="5877682"/>
            <a:ext cx="1154718" cy="62094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B Bank</a:t>
            </a:r>
          </a:p>
        </p:txBody>
      </p:sp>
      <p:sp>
        <p:nvSpPr>
          <p:cNvPr id="95" name="Shape 95"/>
          <p:cNvSpPr/>
          <p:nvPr/>
        </p:nvSpPr>
        <p:spPr>
          <a:xfrm>
            <a:off x="7606030" y="917935"/>
            <a:ext cx="4088902" cy="2676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事件流：</a:t>
            </a:r>
          </a:p>
          <a:p>
            <a:pPr/>
            <a:r>
              <a:t>1. B Bank客人在A001上查询余额</a:t>
            </a:r>
          </a:p>
          <a:p>
            <a:pPr/>
            <a:r>
              <a:t>2. A001向Blockchain发起请求</a:t>
            </a:r>
          </a:p>
          <a:p>
            <a:pPr/>
            <a:r>
              <a:t>3. Blockchain随机找了代理ATM : B002</a:t>
            </a:r>
          </a:p>
          <a:p>
            <a:pPr/>
            <a:r>
              <a:t>4. B002向B Bank发起交易请求</a:t>
            </a:r>
          </a:p>
          <a:p>
            <a:pPr/>
            <a:r>
              <a:t>5. B Bank响应B002请求</a:t>
            </a:r>
          </a:p>
          <a:p>
            <a:pPr/>
            <a:r>
              <a:t>6. B002返回给Blockchain</a:t>
            </a:r>
          </a:p>
          <a:p>
            <a:pPr/>
            <a:r>
              <a:t>7. Blockchain返回给A001</a:t>
            </a:r>
          </a:p>
        </p:txBody>
      </p:sp>
      <p:sp>
        <p:nvSpPr>
          <p:cNvPr id="96" name="Shape 96"/>
          <p:cNvSpPr/>
          <p:nvPr/>
        </p:nvSpPr>
        <p:spPr>
          <a:xfrm>
            <a:off x="2933412" y="1233999"/>
            <a:ext cx="231277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1</a:t>
            </a:r>
          </a:p>
        </p:txBody>
      </p:sp>
      <p:sp>
        <p:nvSpPr>
          <p:cNvPr id="97" name="Shape 97"/>
          <p:cNvSpPr/>
          <p:nvPr/>
        </p:nvSpPr>
        <p:spPr>
          <a:xfrm>
            <a:off x="3617884" y="2498362"/>
            <a:ext cx="231278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2</a:t>
            </a:r>
          </a:p>
        </p:txBody>
      </p:sp>
      <p:sp>
        <p:nvSpPr>
          <p:cNvPr id="98" name="Shape 98"/>
          <p:cNvSpPr/>
          <p:nvPr/>
        </p:nvSpPr>
        <p:spPr>
          <a:xfrm>
            <a:off x="3817733" y="2498362"/>
            <a:ext cx="1" cy="408941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99" name="Shape 99"/>
          <p:cNvSpPr/>
          <p:nvPr/>
        </p:nvSpPr>
        <p:spPr>
          <a:xfrm>
            <a:off x="3754233" y="4328318"/>
            <a:ext cx="1" cy="620277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100" name="Shape 100"/>
          <p:cNvSpPr/>
          <p:nvPr/>
        </p:nvSpPr>
        <p:spPr>
          <a:xfrm>
            <a:off x="3554452" y="4484786"/>
            <a:ext cx="231278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3</a:t>
            </a:r>
          </a:p>
        </p:txBody>
      </p:sp>
      <p:sp>
        <p:nvSpPr>
          <p:cNvPr id="101" name="Shape 101"/>
          <p:cNvSpPr/>
          <p:nvPr/>
        </p:nvSpPr>
        <p:spPr>
          <a:xfrm>
            <a:off x="4324595" y="5867696"/>
            <a:ext cx="954003" cy="215649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102" name="Shape 102"/>
          <p:cNvSpPr/>
          <p:nvPr/>
        </p:nvSpPr>
        <p:spPr>
          <a:xfrm>
            <a:off x="4485696" y="5844646"/>
            <a:ext cx="231278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4</a:t>
            </a:r>
          </a:p>
        </p:txBody>
      </p:sp>
      <p:sp>
        <p:nvSpPr>
          <p:cNvPr id="103" name="Shape 103"/>
          <p:cNvSpPr/>
          <p:nvPr/>
        </p:nvSpPr>
        <p:spPr>
          <a:xfrm flipH="1" flipV="1">
            <a:off x="4371103" y="5665201"/>
            <a:ext cx="1117349" cy="215283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104" name="Shape 104"/>
          <p:cNvSpPr/>
          <p:nvPr/>
        </p:nvSpPr>
        <p:spPr>
          <a:xfrm>
            <a:off x="4828109" y="5463596"/>
            <a:ext cx="231277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5</a:t>
            </a:r>
          </a:p>
        </p:txBody>
      </p:sp>
      <p:sp>
        <p:nvSpPr>
          <p:cNvPr id="105" name="Shape 105"/>
          <p:cNvSpPr/>
          <p:nvPr/>
        </p:nvSpPr>
        <p:spPr>
          <a:xfrm flipV="1">
            <a:off x="3907586" y="4315618"/>
            <a:ext cx="1" cy="620277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106" name="Shape 106"/>
          <p:cNvSpPr/>
          <p:nvPr/>
        </p:nvSpPr>
        <p:spPr>
          <a:xfrm>
            <a:off x="3881215" y="4468347"/>
            <a:ext cx="231277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6</a:t>
            </a:r>
          </a:p>
        </p:txBody>
      </p:sp>
      <p:sp>
        <p:nvSpPr>
          <p:cNvPr id="107" name="Shape 107"/>
          <p:cNvSpPr/>
          <p:nvPr/>
        </p:nvSpPr>
        <p:spPr>
          <a:xfrm flipV="1">
            <a:off x="3933353" y="2451885"/>
            <a:ext cx="1" cy="419101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108" name="Shape 108"/>
          <p:cNvSpPr/>
          <p:nvPr/>
        </p:nvSpPr>
        <p:spPr>
          <a:xfrm>
            <a:off x="3906683" y="2507323"/>
            <a:ext cx="231277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7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:circle/>
      </p:transition>
    </mc:Choice>
    <mc:Fallback>
      <p:transition spd="fast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/>
        </p:nvSpPr>
        <p:spPr>
          <a:xfrm>
            <a:off x="3902257" y="7510756"/>
            <a:ext cx="4114801" cy="264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pPr/>
            <a:r>
              <a:t>RESTRICTED</a:t>
            </a:r>
          </a:p>
        </p:txBody>
      </p:sp>
      <p:sp>
        <p:nvSpPr>
          <p:cNvPr id="111" name="Shape 111"/>
          <p:cNvSpPr/>
          <p:nvPr>
            <p:ph type="sldNum" sz="quarter" idx="2"/>
          </p:nvPr>
        </p:nvSpPr>
        <p:spPr>
          <a:xfrm>
            <a:off x="11878530" y="6596841"/>
            <a:ext cx="127001" cy="13554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12" name="Shape 112"/>
          <p:cNvSpPr/>
          <p:nvPr/>
        </p:nvSpPr>
        <p:spPr>
          <a:xfrm>
            <a:off x="584237" y="250308"/>
            <a:ext cx="10836921" cy="41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>
            <a:lvl1pPr defTabSz="1108479">
              <a:lnSpc>
                <a:spcPct val="90000"/>
              </a:lnSpc>
              <a:defRPr sz="2400">
                <a:solidFill>
                  <a:srgbClr val="FF000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CWD - 本行卡在本行机</a:t>
            </a:r>
          </a:p>
        </p:txBody>
      </p:sp>
      <p:sp>
        <p:nvSpPr>
          <p:cNvPr id="113" name="Shape 113"/>
          <p:cNvSpPr/>
          <p:nvPr/>
        </p:nvSpPr>
        <p:spPr>
          <a:xfrm>
            <a:off x="3119233" y="1227991"/>
            <a:ext cx="1270001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95" h="19679" fill="norm" stroke="1" extrusionOk="0">
                <a:moveTo>
                  <a:pt x="17579" y="2882"/>
                </a:moveTo>
                <a:cubicBezTo>
                  <a:pt x="19590" y="4803"/>
                  <a:pt x="20595" y="7321"/>
                  <a:pt x="20595" y="9839"/>
                </a:cubicBezTo>
                <a:cubicBezTo>
                  <a:pt x="20595" y="12357"/>
                  <a:pt x="19590" y="14875"/>
                  <a:pt x="17579" y="16796"/>
                </a:cubicBezTo>
                <a:cubicBezTo>
                  <a:pt x="13558" y="20639"/>
                  <a:pt x="7038" y="20639"/>
                  <a:pt x="3016" y="16796"/>
                </a:cubicBezTo>
                <a:cubicBezTo>
                  <a:pt x="-1005" y="12954"/>
                  <a:pt x="-1005" y="6724"/>
                  <a:pt x="3016" y="2882"/>
                </a:cubicBezTo>
                <a:cubicBezTo>
                  <a:pt x="7038" y="-961"/>
                  <a:pt x="13558" y="-961"/>
                  <a:pt x="17579" y="2882"/>
                </a:cubicBezTo>
                <a:close/>
              </a:path>
            </a:pathLst>
          </a:cu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101600" dist="25400" dir="540000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A001</a:t>
            </a:r>
          </a:p>
        </p:txBody>
      </p:sp>
      <p:sp>
        <p:nvSpPr>
          <p:cNvPr id="114" name="Shape 114"/>
          <p:cNvSpPr/>
          <p:nvPr/>
        </p:nvSpPr>
        <p:spPr>
          <a:xfrm>
            <a:off x="1421580" y="2156732"/>
            <a:ext cx="1270001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95" h="19679" fill="norm" stroke="1" extrusionOk="0">
                <a:moveTo>
                  <a:pt x="17579" y="2882"/>
                </a:moveTo>
                <a:cubicBezTo>
                  <a:pt x="19590" y="4803"/>
                  <a:pt x="20595" y="7321"/>
                  <a:pt x="20595" y="9839"/>
                </a:cubicBezTo>
                <a:cubicBezTo>
                  <a:pt x="20595" y="12357"/>
                  <a:pt x="19590" y="14875"/>
                  <a:pt x="17579" y="16796"/>
                </a:cubicBezTo>
                <a:cubicBezTo>
                  <a:pt x="13558" y="20639"/>
                  <a:pt x="7038" y="20639"/>
                  <a:pt x="3016" y="16796"/>
                </a:cubicBezTo>
                <a:cubicBezTo>
                  <a:pt x="-1005" y="12954"/>
                  <a:pt x="-1005" y="6724"/>
                  <a:pt x="3016" y="2882"/>
                </a:cubicBezTo>
                <a:cubicBezTo>
                  <a:pt x="7038" y="-961"/>
                  <a:pt x="13558" y="-961"/>
                  <a:pt x="17579" y="2882"/>
                </a:cubicBezTo>
                <a:close/>
              </a:path>
            </a:pathLst>
          </a:cu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101600" dist="25400" dir="540000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C002</a:t>
            </a:r>
          </a:p>
        </p:txBody>
      </p:sp>
      <p:sp>
        <p:nvSpPr>
          <p:cNvPr id="115" name="Shape 115"/>
          <p:cNvSpPr/>
          <p:nvPr/>
        </p:nvSpPr>
        <p:spPr>
          <a:xfrm>
            <a:off x="1421580" y="3951147"/>
            <a:ext cx="1270001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95" h="19679" fill="norm" stroke="1" extrusionOk="0">
                <a:moveTo>
                  <a:pt x="17579" y="2882"/>
                </a:moveTo>
                <a:cubicBezTo>
                  <a:pt x="19590" y="4803"/>
                  <a:pt x="20595" y="7321"/>
                  <a:pt x="20595" y="9839"/>
                </a:cubicBezTo>
                <a:cubicBezTo>
                  <a:pt x="20595" y="12357"/>
                  <a:pt x="19590" y="14875"/>
                  <a:pt x="17579" y="16796"/>
                </a:cubicBezTo>
                <a:cubicBezTo>
                  <a:pt x="13558" y="20639"/>
                  <a:pt x="7038" y="20639"/>
                  <a:pt x="3016" y="16796"/>
                </a:cubicBezTo>
                <a:cubicBezTo>
                  <a:pt x="-1005" y="12954"/>
                  <a:pt x="-1005" y="6724"/>
                  <a:pt x="3016" y="2882"/>
                </a:cubicBezTo>
                <a:cubicBezTo>
                  <a:pt x="7038" y="-961"/>
                  <a:pt x="13558" y="-961"/>
                  <a:pt x="17579" y="2882"/>
                </a:cubicBezTo>
                <a:close/>
              </a:path>
            </a:pathLst>
          </a:cu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101600" dist="25400" dir="540000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C001</a:t>
            </a:r>
          </a:p>
        </p:txBody>
      </p:sp>
      <p:sp>
        <p:nvSpPr>
          <p:cNvPr id="116" name="Shape 116"/>
          <p:cNvSpPr/>
          <p:nvPr/>
        </p:nvSpPr>
        <p:spPr>
          <a:xfrm>
            <a:off x="3119233" y="4918766"/>
            <a:ext cx="1270001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95" h="19679" fill="norm" stroke="1" extrusionOk="0">
                <a:moveTo>
                  <a:pt x="17579" y="2882"/>
                </a:moveTo>
                <a:cubicBezTo>
                  <a:pt x="19590" y="4803"/>
                  <a:pt x="20595" y="7321"/>
                  <a:pt x="20595" y="9839"/>
                </a:cubicBezTo>
                <a:cubicBezTo>
                  <a:pt x="20595" y="12357"/>
                  <a:pt x="19590" y="14875"/>
                  <a:pt x="17579" y="16796"/>
                </a:cubicBezTo>
                <a:cubicBezTo>
                  <a:pt x="13558" y="20639"/>
                  <a:pt x="7038" y="20639"/>
                  <a:pt x="3016" y="16796"/>
                </a:cubicBezTo>
                <a:cubicBezTo>
                  <a:pt x="-1005" y="12954"/>
                  <a:pt x="-1005" y="6724"/>
                  <a:pt x="3016" y="2882"/>
                </a:cubicBezTo>
                <a:cubicBezTo>
                  <a:pt x="7038" y="-961"/>
                  <a:pt x="13558" y="-961"/>
                  <a:pt x="17579" y="2882"/>
                </a:cubicBezTo>
                <a:close/>
              </a:path>
            </a:pathLst>
          </a:cu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101600" dist="25400" dir="540000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B002</a:t>
            </a:r>
          </a:p>
        </p:txBody>
      </p:sp>
      <p:sp>
        <p:nvSpPr>
          <p:cNvPr id="117" name="Shape 117"/>
          <p:cNvSpPr/>
          <p:nvPr/>
        </p:nvSpPr>
        <p:spPr>
          <a:xfrm>
            <a:off x="4965700" y="2156732"/>
            <a:ext cx="1270000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95" h="19679" fill="norm" stroke="1" extrusionOk="0">
                <a:moveTo>
                  <a:pt x="17579" y="2882"/>
                </a:moveTo>
                <a:cubicBezTo>
                  <a:pt x="19590" y="4803"/>
                  <a:pt x="20595" y="7321"/>
                  <a:pt x="20595" y="9839"/>
                </a:cubicBezTo>
                <a:cubicBezTo>
                  <a:pt x="20595" y="12357"/>
                  <a:pt x="19590" y="14875"/>
                  <a:pt x="17579" y="16796"/>
                </a:cubicBezTo>
                <a:cubicBezTo>
                  <a:pt x="13558" y="20639"/>
                  <a:pt x="7038" y="20639"/>
                  <a:pt x="3016" y="16796"/>
                </a:cubicBezTo>
                <a:cubicBezTo>
                  <a:pt x="-1005" y="12954"/>
                  <a:pt x="-1005" y="6724"/>
                  <a:pt x="3016" y="2882"/>
                </a:cubicBezTo>
                <a:cubicBezTo>
                  <a:pt x="7038" y="-961"/>
                  <a:pt x="13558" y="-961"/>
                  <a:pt x="17579" y="2882"/>
                </a:cubicBezTo>
                <a:close/>
              </a:path>
            </a:pathLst>
          </a:cu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101600" dist="25400" dir="540000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A002</a:t>
            </a:r>
          </a:p>
        </p:txBody>
      </p:sp>
      <p:sp>
        <p:nvSpPr>
          <p:cNvPr id="118" name="Shape 118"/>
          <p:cNvSpPr/>
          <p:nvPr/>
        </p:nvSpPr>
        <p:spPr>
          <a:xfrm>
            <a:off x="4965700" y="3951147"/>
            <a:ext cx="1270000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95" h="19679" fill="norm" stroke="1" extrusionOk="0">
                <a:moveTo>
                  <a:pt x="17579" y="2882"/>
                </a:moveTo>
                <a:cubicBezTo>
                  <a:pt x="19590" y="4803"/>
                  <a:pt x="20595" y="7321"/>
                  <a:pt x="20595" y="9839"/>
                </a:cubicBezTo>
                <a:cubicBezTo>
                  <a:pt x="20595" y="12357"/>
                  <a:pt x="19590" y="14875"/>
                  <a:pt x="17579" y="16796"/>
                </a:cubicBezTo>
                <a:cubicBezTo>
                  <a:pt x="13558" y="20639"/>
                  <a:pt x="7038" y="20639"/>
                  <a:pt x="3016" y="16796"/>
                </a:cubicBezTo>
                <a:cubicBezTo>
                  <a:pt x="-1005" y="12954"/>
                  <a:pt x="-1005" y="6724"/>
                  <a:pt x="3016" y="2882"/>
                </a:cubicBezTo>
                <a:cubicBezTo>
                  <a:pt x="7038" y="-961"/>
                  <a:pt x="13558" y="-961"/>
                  <a:pt x="17579" y="2882"/>
                </a:cubicBezTo>
                <a:close/>
              </a:path>
            </a:pathLst>
          </a:cu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101600" dist="25400" dir="540000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B001</a:t>
            </a:r>
          </a:p>
        </p:txBody>
      </p:sp>
      <p:sp>
        <p:nvSpPr>
          <p:cNvPr id="119" name="Shape 119"/>
          <p:cNvSpPr/>
          <p:nvPr/>
        </p:nvSpPr>
        <p:spPr>
          <a:xfrm>
            <a:off x="3142840" y="2872064"/>
            <a:ext cx="1518246" cy="14713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95" h="19679" fill="norm" stroke="1" extrusionOk="0">
                <a:moveTo>
                  <a:pt x="17579" y="2882"/>
                </a:moveTo>
                <a:cubicBezTo>
                  <a:pt x="19590" y="4803"/>
                  <a:pt x="20595" y="7321"/>
                  <a:pt x="20595" y="9839"/>
                </a:cubicBezTo>
                <a:cubicBezTo>
                  <a:pt x="20595" y="12357"/>
                  <a:pt x="19590" y="14875"/>
                  <a:pt x="17579" y="16796"/>
                </a:cubicBezTo>
                <a:cubicBezTo>
                  <a:pt x="13558" y="20639"/>
                  <a:pt x="7038" y="20639"/>
                  <a:pt x="3016" y="16796"/>
                </a:cubicBezTo>
                <a:cubicBezTo>
                  <a:pt x="-1005" y="12954"/>
                  <a:pt x="-1005" y="6724"/>
                  <a:pt x="3016" y="2882"/>
                </a:cubicBezTo>
                <a:cubicBezTo>
                  <a:pt x="7038" y="-961"/>
                  <a:pt x="13558" y="-961"/>
                  <a:pt x="17579" y="2882"/>
                </a:cubicBezTo>
                <a:close/>
              </a:path>
            </a:pathLst>
          </a:cu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101600" dist="25400" dir="540000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Blockchain</a:t>
            </a:r>
          </a:p>
        </p:txBody>
      </p:sp>
      <p:sp>
        <p:nvSpPr>
          <p:cNvPr id="120" name="Shape 120"/>
          <p:cNvSpPr/>
          <p:nvPr/>
        </p:nvSpPr>
        <p:spPr>
          <a:xfrm rot="2089036">
            <a:off x="4890482" y="811936"/>
            <a:ext cx="1154718" cy="6209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cubicBezTo>
                  <a:pt x="3498" y="0"/>
                  <a:pt x="6997" y="0"/>
                  <a:pt x="10495" y="0"/>
                </a:cubicBezTo>
                <a:cubicBezTo>
                  <a:pt x="14197" y="0"/>
                  <a:pt x="17898" y="0"/>
                  <a:pt x="21600" y="0"/>
                </a:cubicBez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A Bank</a:t>
            </a:r>
          </a:p>
        </p:txBody>
      </p:sp>
      <p:sp>
        <p:nvSpPr>
          <p:cNvPr id="121" name="Shape 121"/>
          <p:cNvSpPr/>
          <p:nvPr/>
        </p:nvSpPr>
        <p:spPr>
          <a:xfrm rot="16240829">
            <a:off x="-95498" y="3214568"/>
            <a:ext cx="1154719" cy="62094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C Bank</a:t>
            </a:r>
          </a:p>
        </p:txBody>
      </p:sp>
      <p:sp>
        <p:nvSpPr>
          <p:cNvPr id="122" name="Shape 122"/>
          <p:cNvSpPr/>
          <p:nvPr/>
        </p:nvSpPr>
        <p:spPr>
          <a:xfrm rot="19069391">
            <a:off x="5026699" y="5877682"/>
            <a:ext cx="1154718" cy="62094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B Bank</a:t>
            </a:r>
          </a:p>
        </p:txBody>
      </p:sp>
      <p:sp>
        <p:nvSpPr>
          <p:cNvPr id="123" name="Shape 123"/>
          <p:cNvSpPr/>
          <p:nvPr/>
        </p:nvSpPr>
        <p:spPr>
          <a:xfrm>
            <a:off x="7606030" y="917935"/>
            <a:ext cx="3089559" cy="13763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事件流：</a:t>
            </a:r>
          </a:p>
          <a:p>
            <a:pPr/>
            <a:r>
              <a:t>1. C Bank客人在C002上取款</a:t>
            </a:r>
          </a:p>
          <a:p>
            <a:pPr/>
            <a:r>
              <a:t>2. C002向C Bank发起请求</a:t>
            </a:r>
          </a:p>
          <a:p>
            <a:pPr/>
            <a:r>
              <a:t>3. C Bank 响应C002请求</a:t>
            </a:r>
          </a:p>
        </p:txBody>
      </p:sp>
      <p:sp>
        <p:nvSpPr>
          <p:cNvPr id="124" name="Shape 124"/>
          <p:cNvSpPr/>
          <p:nvPr/>
        </p:nvSpPr>
        <p:spPr>
          <a:xfrm>
            <a:off x="1775910" y="1828394"/>
            <a:ext cx="231277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1</a:t>
            </a:r>
          </a:p>
        </p:txBody>
      </p:sp>
      <p:sp>
        <p:nvSpPr>
          <p:cNvPr id="125" name="Shape 125"/>
          <p:cNvSpPr/>
          <p:nvPr/>
        </p:nvSpPr>
        <p:spPr>
          <a:xfrm flipH="1">
            <a:off x="788782" y="2857665"/>
            <a:ext cx="634202" cy="634202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126" name="Shape 126"/>
          <p:cNvSpPr/>
          <p:nvPr/>
        </p:nvSpPr>
        <p:spPr>
          <a:xfrm>
            <a:off x="956703" y="2850182"/>
            <a:ext cx="231277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2</a:t>
            </a:r>
          </a:p>
        </p:txBody>
      </p:sp>
      <p:sp>
        <p:nvSpPr>
          <p:cNvPr id="127" name="Shape 127"/>
          <p:cNvSpPr/>
          <p:nvPr/>
        </p:nvSpPr>
        <p:spPr>
          <a:xfrm flipV="1">
            <a:off x="795696" y="3033485"/>
            <a:ext cx="676641" cy="676641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128" name="Shape 128"/>
          <p:cNvSpPr/>
          <p:nvPr/>
        </p:nvSpPr>
        <p:spPr>
          <a:xfrm>
            <a:off x="1094904" y="3275329"/>
            <a:ext cx="231277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3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/>
          <p:nvPr/>
        </p:nvSpPr>
        <p:spPr>
          <a:xfrm>
            <a:off x="3902257" y="7510756"/>
            <a:ext cx="4114801" cy="264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pPr/>
            <a:r>
              <a:t>RESTRICTED</a:t>
            </a:r>
          </a:p>
        </p:txBody>
      </p:sp>
      <p:sp>
        <p:nvSpPr>
          <p:cNvPr id="131" name="Shape 131"/>
          <p:cNvSpPr/>
          <p:nvPr>
            <p:ph type="sldNum" sz="quarter" idx="2"/>
          </p:nvPr>
        </p:nvSpPr>
        <p:spPr>
          <a:xfrm>
            <a:off x="11878530" y="6596841"/>
            <a:ext cx="127001" cy="13554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32" name="Shape 132"/>
          <p:cNvSpPr/>
          <p:nvPr/>
        </p:nvSpPr>
        <p:spPr>
          <a:xfrm>
            <a:off x="584237" y="250308"/>
            <a:ext cx="10836921" cy="41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>
            <a:lvl1pPr defTabSz="1108479">
              <a:lnSpc>
                <a:spcPct val="90000"/>
              </a:lnSpc>
              <a:defRPr sz="2400">
                <a:solidFill>
                  <a:srgbClr val="FF000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CWD - 它行卡在本行机</a:t>
            </a:r>
          </a:p>
        </p:txBody>
      </p:sp>
      <p:sp>
        <p:nvSpPr>
          <p:cNvPr id="133" name="Shape 133"/>
          <p:cNvSpPr/>
          <p:nvPr/>
        </p:nvSpPr>
        <p:spPr>
          <a:xfrm>
            <a:off x="3119233" y="1227991"/>
            <a:ext cx="1270001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95" h="19679" fill="norm" stroke="1" extrusionOk="0">
                <a:moveTo>
                  <a:pt x="17579" y="2882"/>
                </a:moveTo>
                <a:cubicBezTo>
                  <a:pt x="19590" y="4803"/>
                  <a:pt x="20595" y="7321"/>
                  <a:pt x="20595" y="9839"/>
                </a:cubicBezTo>
                <a:cubicBezTo>
                  <a:pt x="20595" y="12357"/>
                  <a:pt x="19590" y="14875"/>
                  <a:pt x="17579" y="16796"/>
                </a:cubicBezTo>
                <a:cubicBezTo>
                  <a:pt x="13558" y="20639"/>
                  <a:pt x="7038" y="20639"/>
                  <a:pt x="3016" y="16796"/>
                </a:cubicBezTo>
                <a:cubicBezTo>
                  <a:pt x="-1005" y="12954"/>
                  <a:pt x="-1005" y="6724"/>
                  <a:pt x="3016" y="2882"/>
                </a:cubicBezTo>
                <a:cubicBezTo>
                  <a:pt x="7038" y="-961"/>
                  <a:pt x="13558" y="-961"/>
                  <a:pt x="17579" y="2882"/>
                </a:cubicBezTo>
                <a:close/>
              </a:path>
            </a:pathLst>
          </a:cu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101600" dist="25400" dir="540000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A001</a:t>
            </a:r>
          </a:p>
        </p:txBody>
      </p:sp>
      <p:sp>
        <p:nvSpPr>
          <p:cNvPr id="134" name="Shape 134"/>
          <p:cNvSpPr/>
          <p:nvPr/>
        </p:nvSpPr>
        <p:spPr>
          <a:xfrm>
            <a:off x="1421580" y="2156732"/>
            <a:ext cx="1270001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95" h="19679" fill="norm" stroke="1" extrusionOk="0">
                <a:moveTo>
                  <a:pt x="17579" y="2882"/>
                </a:moveTo>
                <a:cubicBezTo>
                  <a:pt x="19590" y="4803"/>
                  <a:pt x="20595" y="7321"/>
                  <a:pt x="20595" y="9839"/>
                </a:cubicBezTo>
                <a:cubicBezTo>
                  <a:pt x="20595" y="12357"/>
                  <a:pt x="19590" y="14875"/>
                  <a:pt x="17579" y="16796"/>
                </a:cubicBezTo>
                <a:cubicBezTo>
                  <a:pt x="13558" y="20639"/>
                  <a:pt x="7038" y="20639"/>
                  <a:pt x="3016" y="16796"/>
                </a:cubicBezTo>
                <a:cubicBezTo>
                  <a:pt x="-1005" y="12954"/>
                  <a:pt x="-1005" y="6724"/>
                  <a:pt x="3016" y="2882"/>
                </a:cubicBezTo>
                <a:cubicBezTo>
                  <a:pt x="7038" y="-961"/>
                  <a:pt x="13558" y="-961"/>
                  <a:pt x="17579" y="2882"/>
                </a:cubicBezTo>
                <a:close/>
              </a:path>
            </a:pathLst>
          </a:cu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101600" dist="25400" dir="540000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C002</a:t>
            </a:r>
          </a:p>
        </p:txBody>
      </p:sp>
      <p:sp>
        <p:nvSpPr>
          <p:cNvPr id="135" name="Shape 135"/>
          <p:cNvSpPr/>
          <p:nvPr/>
        </p:nvSpPr>
        <p:spPr>
          <a:xfrm>
            <a:off x="1421580" y="3951147"/>
            <a:ext cx="1270001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95" h="19679" fill="norm" stroke="1" extrusionOk="0">
                <a:moveTo>
                  <a:pt x="17579" y="2882"/>
                </a:moveTo>
                <a:cubicBezTo>
                  <a:pt x="19590" y="4803"/>
                  <a:pt x="20595" y="7321"/>
                  <a:pt x="20595" y="9839"/>
                </a:cubicBezTo>
                <a:cubicBezTo>
                  <a:pt x="20595" y="12357"/>
                  <a:pt x="19590" y="14875"/>
                  <a:pt x="17579" y="16796"/>
                </a:cubicBezTo>
                <a:cubicBezTo>
                  <a:pt x="13558" y="20639"/>
                  <a:pt x="7038" y="20639"/>
                  <a:pt x="3016" y="16796"/>
                </a:cubicBezTo>
                <a:cubicBezTo>
                  <a:pt x="-1005" y="12954"/>
                  <a:pt x="-1005" y="6724"/>
                  <a:pt x="3016" y="2882"/>
                </a:cubicBezTo>
                <a:cubicBezTo>
                  <a:pt x="7038" y="-961"/>
                  <a:pt x="13558" y="-961"/>
                  <a:pt x="17579" y="2882"/>
                </a:cubicBezTo>
                <a:close/>
              </a:path>
            </a:pathLst>
          </a:cu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101600" dist="25400" dir="540000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C001</a:t>
            </a:r>
          </a:p>
        </p:txBody>
      </p:sp>
      <p:sp>
        <p:nvSpPr>
          <p:cNvPr id="136" name="Shape 136"/>
          <p:cNvSpPr/>
          <p:nvPr/>
        </p:nvSpPr>
        <p:spPr>
          <a:xfrm>
            <a:off x="3119233" y="4918766"/>
            <a:ext cx="1270001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95" h="19679" fill="norm" stroke="1" extrusionOk="0">
                <a:moveTo>
                  <a:pt x="17579" y="2882"/>
                </a:moveTo>
                <a:cubicBezTo>
                  <a:pt x="19590" y="4803"/>
                  <a:pt x="20595" y="7321"/>
                  <a:pt x="20595" y="9839"/>
                </a:cubicBezTo>
                <a:cubicBezTo>
                  <a:pt x="20595" y="12357"/>
                  <a:pt x="19590" y="14875"/>
                  <a:pt x="17579" y="16796"/>
                </a:cubicBezTo>
                <a:cubicBezTo>
                  <a:pt x="13558" y="20639"/>
                  <a:pt x="7038" y="20639"/>
                  <a:pt x="3016" y="16796"/>
                </a:cubicBezTo>
                <a:cubicBezTo>
                  <a:pt x="-1005" y="12954"/>
                  <a:pt x="-1005" y="6724"/>
                  <a:pt x="3016" y="2882"/>
                </a:cubicBezTo>
                <a:cubicBezTo>
                  <a:pt x="7038" y="-961"/>
                  <a:pt x="13558" y="-961"/>
                  <a:pt x="17579" y="2882"/>
                </a:cubicBezTo>
                <a:close/>
              </a:path>
            </a:pathLst>
          </a:cu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101600" dist="25400" dir="540000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B002</a:t>
            </a:r>
          </a:p>
        </p:txBody>
      </p:sp>
      <p:sp>
        <p:nvSpPr>
          <p:cNvPr id="137" name="Shape 137"/>
          <p:cNvSpPr/>
          <p:nvPr/>
        </p:nvSpPr>
        <p:spPr>
          <a:xfrm>
            <a:off x="4965700" y="2156732"/>
            <a:ext cx="1270000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95" h="19679" fill="norm" stroke="1" extrusionOk="0">
                <a:moveTo>
                  <a:pt x="17579" y="2882"/>
                </a:moveTo>
                <a:cubicBezTo>
                  <a:pt x="19590" y="4803"/>
                  <a:pt x="20595" y="7321"/>
                  <a:pt x="20595" y="9839"/>
                </a:cubicBezTo>
                <a:cubicBezTo>
                  <a:pt x="20595" y="12357"/>
                  <a:pt x="19590" y="14875"/>
                  <a:pt x="17579" y="16796"/>
                </a:cubicBezTo>
                <a:cubicBezTo>
                  <a:pt x="13558" y="20639"/>
                  <a:pt x="7038" y="20639"/>
                  <a:pt x="3016" y="16796"/>
                </a:cubicBezTo>
                <a:cubicBezTo>
                  <a:pt x="-1005" y="12954"/>
                  <a:pt x="-1005" y="6724"/>
                  <a:pt x="3016" y="2882"/>
                </a:cubicBezTo>
                <a:cubicBezTo>
                  <a:pt x="7038" y="-961"/>
                  <a:pt x="13558" y="-961"/>
                  <a:pt x="17579" y="2882"/>
                </a:cubicBezTo>
                <a:close/>
              </a:path>
            </a:pathLst>
          </a:cu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101600" dist="25400" dir="540000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A002</a:t>
            </a:r>
          </a:p>
        </p:txBody>
      </p:sp>
      <p:sp>
        <p:nvSpPr>
          <p:cNvPr id="138" name="Shape 138"/>
          <p:cNvSpPr/>
          <p:nvPr/>
        </p:nvSpPr>
        <p:spPr>
          <a:xfrm>
            <a:off x="4965700" y="3951147"/>
            <a:ext cx="1270000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95" h="19679" fill="norm" stroke="1" extrusionOk="0">
                <a:moveTo>
                  <a:pt x="17579" y="2882"/>
                </a:moveTo>
                <a:cubicBezTo>
                  <a:pt x="19590" y="4803"/>
                  <a:pt x="20595" y="7321"/>
                  <a:pt x="20595" y="9839"/>
                </a:cubicBezTo>
                <a:cubicBezTo>
                  <a:pt x="20595" y="12357"/>
                  <a:pt x="19590" y="14875"/>
                  <a:pt x="17579" y="16796"/>
                </a:cubicBezTo>
                <a:cubicBezTo>
                  <a:pt x="13558" y="20639"/>
                  <a:pt x="7038" y="20639"/>
                  <a:pt x="3016" y="16796"/>
                </a:cubicBezTo>
                <a:cubicBezTo>
                  <a:pt x="-1005" y="12954"/>
                  <a:pt x="-1005" y="6724"/>
                  <a:pt x="3016" y="2882"/>
                </a:cubicBezTo>
                <a:cubicBezTo>
                  <a:pt x="7038" y="-961"/>
                  <a:pt x="13558" y="-961"/>
                  <a:pt x="17579" y="2882"/>
                </a:cubicBezTo>
                <a:close/>
              </a:path>
            </a:pathLst>
          </a:cu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101600" dist="25400" dir="540000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B001</a:t>
            </a:r>
          </a:p>
        </p:txBody>
      </p:sp>
      <p:sp>
        <p:nvSpPr>
          <p:cNvPr id="139" name="Shape 139"/>
          <p:cNvSpPr/>
          <p:nvPr/>
        </p:nvSpPr>
        <p:spPr>
          <a:xfrm>
            <a:off x="3142840" y="2872064"/>
            <a:ext cx="1518246" cy="14713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95" h="19679" fill="norm" stroke="1" extrusionOk="0">
                <a:moveTo>
                  <a:pt x="17579" y="2882"/>
                </a:moveTo>
                <a:cubicBezTo>
                  <a:pt x="19590" y="4803"/>
                  <a:pt x="20595" y="7321"/>
                  <a:pt x="20595" y="9839"/>
                </a:cubicBezTo>
                <a:cubicBezTo>
                  <a:pt x="20595" y="12357"/>
                  <a:pt x="19590" y="14875"/>
                  <a:pt x="17579" y="16796"/>
                </a:cubicBezTo>
                <a:cubicBezTo>
                  <a:pt x="13558" y="20639"/>
                  <a:pt x="7038" y="20639"/>
                  <a:pt x="3016" y="16796"/>
                </a:cubicBezTo>
                <a:cubicBezTo>
                  <a:pt x="-1005" y="12954"/>
                  <a:pt x="-1005" y="6724"/>
                  <a:pt x="3016" y="2882"/>
                </a:cubicBezTo>
                <a:cubicBezTo>
                  <a:pt x="7038" y="-961"/>
                  <a:pt x="13558" y="-961"/>
                  <a:pt x="17579" y="2882"/>
                </a:cubicBezTo>
                <a:close/>
              </a:path>
            </a:pathLst>
          </a:cu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101600" dist="25400" dir="540000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Blockchain</a:t>
            </a:r>
          </a:p>
        </p:txBody>
      </p:sp>
      <p:sp>
        <p:nvSpPr>
          <p:cNvPr id="140" name="Shape 140"/>
          <p:cNvSpPr/>
          <p:nvPr/>
        </p:nvSpPr>
        <p:spPr>
          <a:xfrm rot="2089036">
            <a:off x="4890482" y="811936"/>
            <a:ext cx="1154718" cy="6209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cubicBezTo>
                  <a:pt x="3498" y="0"/>
                  <a:pt x="6997" y="0"/>
                  <a:pt x="10495" y="0"/>
                </a:cubicBezTo>
                <a:cubicBezTo>
                  <a:pt x="14197" y="0"/>
                  <a:pt x="17898" y="0"/>
                  <a:pt x="21600" y="0"/>
                </a:cubicBez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A Bank</a:t>
            </a:r>
          </a:p>
        </p:txBody>
      </p:sp>
      <p:sp>
        <p:nvSpPr>
          <p:cNvPr id="141" name="Shape 141"/>
          <p:cNvSpPr/>
          <p:nvPr/>
        </p:nvSpPr>
        <p:spPr>
          <a:xfrm rot="16240829">
            <a:off x="-95498" y="3214568"/>
            <a:ext cx="1154719" cy="62094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C Bank</a:t>
            </a:r>
          </a:p>
        </p:txBody>
      </p:sp>
      <p:sp>
        <p:nvSpPr>
          <p:cNvPr id="142" name="Shape 142"/>
          <p:cNvSpPr/>
          <p:nvPr/>
        </p:nvSpPr>
        <p:spPr>
          <a:xfrm rot="19069391">
            <a:off x="5026699" y="5877682"/>
            <a:ext cx="1154718" cy="62094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B Bank</a:t>
            </a:r>
          </a:p>
        </p:txBody>
      </p:sp>
      <p:sp>
        <p:nvSpPr>
          <p:cNvPr id="143" name="Shape 143"/>
          <p:cNvSpPr/>
          <p:nvPr/>
        </p:nvSpPr>
        <p:spPr>
          <a:xfrm>
            <a:off x="7606030" y="917935"/>
            <a:ext cx="4076289" cy="2676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事件流：</a:t>
            </a:r>
          </a:p>
          <a:p>
            <a:pPr/>
            <a:r>
              <a:t>1. A Bank客人在C002上取款</a:t>
            </a:r>
          </a:p>
          <a:p>
            <a:pPr/>
            <a:r>
              <a:t>2. C002向Blockchain发起请求</a:t>
            </a:r>
          </a:p>
          <a:p>
            <a:pPr/>
            <a:r>
              <a:t>3. Blockchain随机找了代理ATM : A002</a:t>
            </a:r>
          </a:p>
          <a:p>
            <a:pPr/>
            <a:r>
              <a:t>4. A002向A Bank发起交易请求</a:t>
            </a:r>
          </a:p>
          <a:p>
            <a:pPr/>
            <a:r>
              <a:t>5. A Bank响应A002请求</a:t>
            </a:r>
          </a:p>
          <a:p>
            <a:pPr/>
            <a:r>
              <a:t>6. A002返回给Blockchain</a:t>
            </a:r>
          </a:p>
          <a:p>
            <a:pPr/>
            <a:r>
              <a:t>7. Blockchain返回给C002</a:t>
            </a:r>
          </a:p>
        </p:txBody>
      </p:sp>
      <p:sp>
        <p:nvSpPr>
          <p:cNvPr id="144" name="Shape 144"/>
          <p:cNvSpPr/>
          <p:nvPr/>
        </p:nvSpPr>
        <p:spPr>
          <a:xfrm>
            <a:off x="1775910" y="1842217"/>
            <a:ext cx="231277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1</a:t>
            </a:r>
          </a:p>
        </p:txBody>
      </p:sp>
      <p:sp>
        <p:nvSpPr>
          <p:cNvPr id="145" name="Shape 145"/>
          <p:cNvSpPr/>
          <p:nvPr/>
        </p:nvSpPr>
        <p:spPr>
          <a:xfrm>
            <a:off x="2596687" y="3104811"/>
            <a:ext cx="584568" cy="252264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146" name="Shape 146"/>
          <p:cNvSpPr/>
          <p:nvPr/>
        </p:nvSpPr>
        <p:spPr>
          <a:xfrm>
            <a:off x="2746914" y="2888282"/>
            <a:ext cx="231278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2</a:t>
            </a:r>
          </a:p>
        </p:txBody>
      </p:sp>
      <p:sp>
        <p:nvSpPr>
          <p:cNvPr id="147" name="Shape 147"/>
          <p:cNvSpPr/>
          <p:nvPr/>
        </p:nvSpPr>
        <p:spPr>
          <a:xfrm flipH="1" flipV="1">
            <a:off x="2530588" y="3223983"/>
            <a:ext cx="608219" cy="255000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148" name="Shape 148"/>
          <p:cNvSpPr/>
          <p:nvPr/>
        </p:nvSpPr>
        <p:spPr>
          <a:xfrm>
            <a:off x="2632682" y="3262629"/>
            <a:ext cx="231278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7</a:t>
            </a:r>
          </a:p>
        </p:txBody>
      </p:sp>
      <p:sp>
        <p:nvSpPr>
          <p:cNvPr id="149" name="Shape 149"/>
          <p:cNvSpPr/>
          <p:nvPr/>
        </p:nvSpPr>
        <p:spPr>
          <a:xfrm flipV="1">
            <a:off x="4498339" y="2939480"/>
            <a:ext cx="483137" cy="237412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150" name="Shape 150"/>
          <p:cNvSpPr/>
          <p:nvPr/>
        </p:nvSpPr>
        <p:spPr>
          <a:xfrm>
            <a:off x="4583437" y="2767243"/>
            <a:ext cx="231277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3</a:t>
            </a:r>
          </a:p>
        </p:txBody>
      </p:sp>
      <p:sp>
        <p:nvSpPr>
          <p:cNvPr id="151" name="Shape 151"/>
          <p:cNvSpPr/>
          <p:nvPr/>
        </p:nvSpPr>
        <p:spPr>
          <a:xfrm flipH="1" flipV="1">
            <a:off x="5371554" y="1424475"/>
            <a:ext cx="120134" cy="773072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152" name="Shape 152"/>
          <p:cNvSpPr/>
          <p:nvPr/>
        </p:nvSpPr>
        <p:spPr>
          <a:xfrm>
            <a:off x="5434261" y="1622005"/>
            <a:ext cx="231278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4</a:t>
            </a:r>
          </a:p>
        </p:txBody>
      </p:sp>
      <p:sp>
        <p:nvSpPr>
          <p:cNvPr id="153" name="Shape 153"/>
          <p:cNvSpPr/>
          <p:nvPr/>
        </p:nvSpPr>
        <p:spPr>
          <a:xfrm>
            <a:off x="5184868" y="1326908"/>
            <a:ext cx="115739" cy="942404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154" name="Shape 154"/>
          <p:cNvSpPr/>
          <p:nvPr/>
        </p:nvSpPr>
        <p:spPr>
          <a:xfrm>
            <a:off x="5041234" y="1598760"/>
            <a:ext cx="231278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5</a:t>
            </a:r>
          </a:p>
        </p:txBody>
      </p:sp>
      <p:sp>
        <p:nvSpPr>
          <p:cNvPr id="155" name="Shape 155"/>
          <p:cNvSpPr/>
          <p:nvPr/>
        </p:nvSpPr>
        <p:spPr>
          <a:xfrm flipH="1">
            <a:off x="4575545" y="3056439"/>
            <a:ext cx="443614" cy="264855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156" name="Shape 156"/>
          <p:cNvSpPr/>
          <p:nvPr/>
        </p:nvSpPr>
        <p:spPr>
          <a:xfrm>
            <a:off x="4724475" y="3093151"/>
            <a:ext cx="231277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6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/>
          <p:nvPr/>
        </p:nvSpPr>
        <p:spPr>
          <a:xfrm>
            <a:off x="3902257" y="7510756"/>
            <a:ext cx="4114801" cy="264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pPr/>
            <a:r>
              <a:t>RESTRICTED</a:t>
            </a:r>
          </a:p>
        </p:txBody>
      </p:sp>
      <p:sp>
        <p:nvSpPr>
          <p:cNvPr id="159" name="Shape 159"/>
          <p:cNvSpPr/>
          <p:nvPr>
            <p:ph type="sldNum" sz="quarter" idx="2"/>
          </p:nvPr>
        </p:nvSpPr>
        <p:spPr>
          <a:xfrm>
            <a:off x="11878530" y="6596841"/>
            <a:ext cx="127001" cy="13554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60" name="Shape 160"/>
          <p:cNvSpPr/>
          <p:nvPr/>
        </p:nvSpPr>
        <p:spPr>
          <a:xfrm>
            <a:off x="584237" y="250308"/>
            <a:ext cx="10836921" cy="41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>
            <a:lvl1pPr defTabSz="1108479">
              <a:lnSpc>
                <a:spcPct val="90000"/>
              </a:lnSpc>
              <a:defRPr sz="2400">
                <a:solidFill>
                  <a:srgbClr val="FF000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DEP - 本行卡在本行机</a:t>
            </a:r>
          </a:p>
        </p:txBody>
      </p:sp>
      <p:sp>
        <p:nvSpPr>
          <p:cNvPr id="161" name="Shape 161"/>
          <p:cNvSpPr/>
          <p:nvPr/>
        </p:nvSpPr>
        <p:spPr>
          <a:xfrm>
            <a:off x="3119233" y="1227991"/>
            <a:ext cx="1270001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95" h="19679" fill="norm" stroke="1" extrusionOk="0">
                <a:moveTo>
                  <a:pt x="17579" y="2882"/>
                </a:moveTo>
                <a:cubicBezTo>
                  <a:pt x="19590" y="4803"/>
                  <a:pt x="20595" y="7321"/>
                  <a:pt x="20595" y="9839"/>
                </a:cubicBezTo>
                <a:cubicBezTo>
                  <a:pt x="20595" y="12357"/>
                  <a:pt x="19590" y="14875"/>
                  <a:pt x="17579" y="16796"/>
                </a:cubicBezTo>
                <a:cubicBezTo>
                  <a:pt x="13558" y="20639"/>
                  <a:pt x="7038" y="20639"/>
                  <a:pt x="3016" y="16796"/>
                </a:cubicBezTo>
                <a:cubicBezTo>
                  <a:pt x="-1005" y="12954"/>
                  <a:pt x="-1005" y="6724"/>
                  <a:pt x="3016" y="2882"/>
                </a:cubicBezTo>
                <a:cubicBezTo>
                  <a:pt x="7038" y="-961"/>
                  <a:pt x="13558" y="-961"/>
                  <a:pt x="17579" y="2882"/>
                </a:cubicBezTo>
                <a:close/>
              </a:path>
            </a:pathLst>
          </a:cu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101600" dist="25400" dir="540000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A001</a:t>
            </a:r>
          </a:p>
        </p:txBody>
      </p:sp>
      <p:sp>
        <p:nvSpPr>
          <p:cNvPr id="162" name="Shape 162"/>
          <p:cNvSpPr/>
          <p:nvPr/>
        </p:nvSpPr>
        <p:spPr>
          <a:xfrm>
            <a:off x="1421580" y="2156732"/>
            <a:ext cx="1270001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95" h="19679" fill="norm" stroke="1" extrusionOk="0">
                <a:moveTo>
                  <a:pt x="17579" y="2882"/>
                </a:moveTo>
                <a:cubicBezTo>
                  <a:pt x="19590" y="4803"/>
                  <a:pt x="20595" y="7321"/>
                  <a:pt x="20595" y="9839"/>
                </a:cubicBezTo>
                <a:cubicBezTo>
                  <a:pt x="20595" y="12357"/>
                  <a:pt x="19590" y="14875"/>
                  <a:pt x="17579" y="16796"/>
                </a:cubicBezTo>
                <a:cubicBezTo>
                  <a:pt x="13558" y="20639"/>
                  <a:pt x="7038" y="20639"/>
                  <a:pt x="3016" y="16796"/>
                </a:cubicBezTo>
                <a:cubicBezTo>
                  <a:pt x="-1005" y="12954"/>
                  <a:pt x="-1005" y="6724"/>
                  <a:pt x="3016" y="2882"/>
                </a:cubicBezTo>
                <a:cubicBezTo>
                  <a:pt x="7038" y="-961"/>
                  <a:pt x="13558" y="-961"/>
                  <a:pt x="17579" y="2882"/>
                </a:cubicBezTo>
                <a:close/>
              </a:path>
            </a:pathLst>
          </a:cu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101600" dist="25400" dir="540000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C002</a:t>
            </a:r>
          </a:p>
        </p:txBody>
      </p:sp>
      <p:sp>
        <p:nvSpPr>
          <p:cNvPr id="163" name="Shape 163"/>
          <p:cNvSpPr/>
          <p:nvPr/>
        </p:nvSpPr>
        <p:spPr>
          <a:xfrm>
            <a:off x="1421580" y="3951147"/>
            <a:ext cx="1270001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95" h="19679" fill="norm" stroke="1" extrusionOk="0">
                <a:moveTo>
                  <a:pt x="17579" y="2882"/>
                </a:moveTo>
                <a:cubicBezTo>
                  <a:pt x="19590" y="4803"/>
                  <a:pt x="20595" y="7321"/>
                  <a:pt x="20595" y="9839"/>
                </a:cubicBezTo>
                <a:cubicBezTo>
                  <a:pt x="20595" y="12357"/>
                  <a:pt x="19590" y="14875"/>
                  <a:pt x="17579" y="16796"/>
                </a:cubicBezTo>
                <a:cubicBezTo>
                  <a:pt x="13558" y="20639"/>
                  <a:pt x="7038" y="20639"/>
                  <a:pt x="3016" y="16796"/>
                </a:cubicBezTo>
                <a:cubicBezTo>
                  <a:pt x="-1005" y="12954"/>
                  <a:pt x="-1005" y="6724"/>
                  <a:pt x="3016" y="2882"/>
                </a:cubicBezTo>
                <a:cubicBezTo>
                  <a:pt x="7038" y="-961"/>
                  <a:pt x="13558" y="-961"/>
                  <a:pt x="17579" y="2882"/>
                </a:cubicBezTo>
                <a:close/>
              </a:path>
            </a:pathLst>
          </a:cu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101600" dist="25400" dir="540000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C001</a:t>
            </a:r>
          </a:p>
        </p:txBody>
      </p:sp>
      <p:sp>
        <p:nvSpPr>
          <p:cNvPr id="164" name="Shape 164"/>
          <p:cNvSpPr/>
          <p:nvPr/>
        </p:nvSpPr>
        <p:spPr>
          <a:xfrm>
            <a:off x="3119233" y="4918766"/>
            <a:ext cx="1270001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95" h="19679" fill="norm" stroke="1" extrusionOk="0">
                <a:moveTo>
                  <a:pt x="17579" y="2882"/>
                </a:moveTo>
                <a:cubicBezTo>
                  <a:pt x="19590" y="4803"/>
                  <a:pt x="20595" y="7321"/>
                  <a:pt x="20595" y="9839"/>
                </a:cubicBezTo>
                <a:cubicBezTo>
                  <a:pt x="20595" y="12357"/>
                  <a:pt x="19590" y="14875"/>
                  <a:pt x="17579" y="16796"/>
                </a:cubicBezTo>
                <a:cubicBezTo>
                  <a:pt x="13558" y="20639"/>
                  <a:pt x="7038" y="20639"/>
                  <a:pt x="3016" y="16796"/>
                </a:cubicBezTo>
                <a:cubicBezTo>
                  <a:pt x="-1005" y="12954"/>
                  <a:pt x="-1005" y="6724"/>
                  <a:pt x="3016" y="2882"/>
                </a:cubicBezTo>
                <a:cubicBezTo>
                  <a:pt x="7038" y="-961"/>
                  <a:pt x="13558" y="-961"/>
                  <a:pt x="17579" y="2882"/>
                </a:cubicBezTo>
                <a:close/>
              </a:path>
            </a:pathLst>
          </a:cu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101600" dist="25400" dir="540000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B002</a:t>
            </a:r>
          </a:p>
        </p:txBody>
      </p:sp>
      <p:sp>
        <p:nvSpPr>
          <p:cNvPr id="165" name="Shape 165"/>
          <p:cNvSpPr/>
          <p:nvPr/>
        </p:nvSpPr>
        <p:spPr>
          <a:xfrm>
            <a:off x="4965700" y="2156732"/>
            <a:ext cx="1270000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95" h="19679" fill="norm" stroke="1" extrusionOk="0">
                <a:moveTo>
                  <a:pt x="17579" y="2882"/>
                </a:moveTo>
                <a:cubicBezTo>
                  <a:pt x="19590" y="4803"/>
                  <a:pt x="20595" y="7321"/>
                  <a:pt x="20595" y="9839"/>
                </a:cubicBezTo>
                <a:cubicBezTo>
                  <a:pt x="20595" y="12357"/>
                  <a:pt x="19590" y="14875"/>
                  <a:pt x="17579" y="16796"/>
                </a:cubicBezTo>
                <a:cubicBezTo>
                  <a:pt x="13558" y="20639"/>
                  <a:pt x="7038" y="20639"/>
                  <a:pt x="3016" y="16796"/>
                </a:cubicBezTo>
                <a:cubicBezTo>
                  <a:pt x="-1005" y="12954"/>
                  <a:pt x="-1005" y="6724"/>
                  <a:pt x="3016" y="2882"/>
                </a:cubicBezTo>
                <a:cubicBezTo>
                  <a:pt x="7038" y="-961"/>
                  <a:pt x="13558" y="-961"/>
                  <a:pt x="17579" y="2882"/>
                </a:cubicBezTo>
                <a:close/>
              </a:path>
            </a:pathLst>
          </a:cu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101600" dist="25400" dir="540000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A002</a:t>
            </a:r>
          </a:p>
        </p:txBody>
      </p:sp>
      <p:sp>
        <p:nvSpPr>
          <p:cNvPr id="166" name="Shape 166"/>
          <p:cNvSpPr/>
          <p:nvPr/>
        </p:nvSpPr>
        <p:spPr>
          <a:xfrm>
            <a:off x="4965700" y="3951147"/>
            <a:ext cx="1270000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95" h="19679" fill="norm" stroke="1" extrusionOk="0">
                <a:moveTo>
                  <a:pt x="17579" y="2882"/>
                </a:moveTo>
                <a:cubicBezTo>
                  <a:pt x="19590" y="4803"/>
                  <a:pt x="20595" y="7321"/>
                  <a:pt x="20595" y="9839"/>
                </a:cubicBezTo>
                <a:cubicBezTo>
                  <a:pt x="20595" y="12357"/>
                  <a:pt x="19590" y="14875"/>
                  <a:pt x="17579" y="16796"/>
                </a:cubicBezTo>
                <a:cubicBezTo>
                  <a:pt x="13558" y="20639"/>
                  <a:pt x="7038" y="20639"/>
                  <a:pt x="3016" y="16796"/>
                </a:cubicBezTo>
                <a:cubicBezTo>
                  <a:pt x="-1005" y="12954"/>
                  <a:pt x="-1005" y="6724"/>
                  <a:pt x="3016" y="2882"/>
                </a:cubicBezTo>
                <a:cubicBezTo>
                  <a:pt x="7038" y="-961"/>
                  <a:pt x="13558" y="-961"/>
                  <a:pt x="17579" y="2882"/>
                </a:cubicBezTo>
                <a:close/>
              </a:path>
            </a:pathLst>
          </a:cu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101600" dist="25400" dir="540000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B001</a:t>
            </a:r>
          </a:p>
        </p:txBody>
      </p:sp>
      <p:sp>
        <p:nvSpPr>
          <p:cNvPr id="167" name="Shape 167"/>
          <p:cNvSpPr/>
          <p:nvPr/>
        </p:nvSpPr>
        <p:spPr>
          <a:xfrm>
            <a:off x="3142840" y="2872064"/>
            <a:ext cx="1518246" cy="14713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95" h="19679" fill="norm" stroke="1" extrusionOk="0">
                <a:moveTo>
                  <a:pt x="17579" y="2882"/>
                </a:moveTo>
                <a:cubicBezTo>
                  <a:pt x="19590" y="4803"/>
                  <a:pt x="20595" y="7321"/>
                  <a:pt x="20595" y="9839"/>
                </a:cubicBezTo>
                <a:cubicBezTo>
                  <a:pt x="20595" y="12357"/>
                  <a:pt x="19590" y="14875"/>
                  <a:pt x="17579" y="16796"/>
                </a:cubicBezTo>
                <a:cubicBezTo>
                  <a:pt x="13558" y="20639"/>
                  <a:pt x="7038" y="20639"/>
                  <a:pt x="3016" y="16796"/>
                </a:cubicBezTo>
                <a:cubicBezTo>
                  <a:pt x="-1005" y="12954"/>
                  <a:pt x="-1005" y="6724"/>
                  <a:pt x="3016" y="2882"/>
                </a:cubicBezTo>
                <a:cubicBezTo>
                  <a:pt x="7038" y="-961"/>
                  <a:pt x="13558" y="-961"/>
                  <a:pt x="17579" y="2882"/>
                </a:cubicBezTo>
                <a:close/>
              </a:path>
            </a:pathLst>
          </a:cu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101600" dist="25400" dir="540000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Blockchain</a:t>
            </a:r>
          </a:p>
        </p:txBody>
      </p:sp>
      <p:sp>
        <p:nvSpPr>
          <p:cNvPr id="168" name="Shape 168"/>
          <p:cNvSpPr/>
          <p:nvPr/>
        </p:nvSpPr>
        <p:spPr>
          <a:xfrm rot="2089036">
            <a:off x="4890482" y="811936"/>
            <a:ext cx="1154718" cy="6209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cubicBezTo>
                  <a:pt x="3498" y="0"/>
                  <a:pt x="6997" y="0"/>
                  <a:pt x="10495" y="0"/>
                </a:cubicBezTo>
                <a:cubicBezTo>
                  <a:pt x="14197" y="0"/>
                  <a:pt x="17898" y="0"/>
                  <a:pt x="21600" y="0"/>
                </a:cubicBez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A Bank</a:t>
            </a:r>
          </a:p>
        </p:txBody>
      </p:sp>
      <p:sp>
        <p:nvSpPr>
          <p:cNvPr id="169" name="Shape 169"/>
          <p:cNvSpPr/>
          <p:nvPr/>
        </p:nvSpPr>
        <p:spPr>
          <a:xfrm rot="16240829">
            <a:off x="-95498" y="3214568"/>
            <a:ext cx="1154719" cy="62094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C Bank</a:t>
            </a:r>
          </a:p>
        </p:txBody>
      </p:sp>
      <p:sp>
        <p:nvSpPr>
          <p:cNvPr id="170" name="Shape 170"/>
          <p:cNvSpPr/>
          <p:nvPr/>
        </p:nvSpPr>
        <p:spPr>
          <a:xfrm rot="19069391">
            <a:off x="5026699" y="5877682"/>
            <a:ext cx="1154718" cy="62094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B Bank</a:t>
            </a:r>
          </a:p>
        </p:txBody>
      </p:sp>
      <p:sp>
        <p:nvSpPr>
          <p:cNvPr id="171" name="Shape 171"/>
          <p:cNvSpPr/>
          <p:nvPr/>
        </p:nvSpPr>
        <p:spPr>
          <a:xfrm>
            <a:off x="7606030" y="917935"/>
            <a:ext cx="3089559" cy="13763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事件流：</a:t>
            </a:r>
          </a:p>
          <a:p>
            <a:pPr/>
            <a:r>
              <a:t>1. C Bank客人在C001上存款</a:t>
            </a:r>
          </a:p>
          <a:p>
            <a:pPr/>
            <a:r>
              <a:t>2. C001向C Bank发起请求</a:t>
            </a:r>
          </a:p>
          <a:p>
            <a:pPr/>
            <a:r>
              <a:t>3. C Bank 响应C001请求</a:t>
            </a:r>
          </a:p>
        </p:txBody>
      </p:sp>
      <p:sp>
        <p:nvSpPr>
          <p:cNvPr id="172" name="Shape 172"/>
          <p:cNvSpPr/>
          <p:nvPr/>
        </p:nvSpPr>
        <p:spPr>
          <a:xfrm>
            <a:off x="1775910" y="5173591"/>
            <a:ext cx="231277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1</a:t>
            </a:r>
          </a:p>
        </p:txBody>
      </p:sp>
      <p:sp>
        <p:nvSpPr>
          <p:cNvPr id="173" name="Shape 173"/>
          <p:cNvSpPr/>
          <p:nvPr/>
        </p:nvSpPr>
        <p:spPr>
          <a:xfrm flipH="1" flipV="1">
            <a:off x="793609" y="3727069"/>
            <a:ext cx="715618" cy="534950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174" name="Shape 174"/>
          <p:cNvSpPr/>
          <p:nvPr/>
        </p:nvSpPr>
        <p:spPr>
          <a:xfrm>
            <a:off x="944003" y="3884059"/>
            <a:ext cx="231277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2</a:t>
            </a:r>
          </a:p>
        </p:txBody>
      </p:sp>
      <p:sp>
        <p:nvSpPr>
          <p:cNvPr id="175" name="Shape 175"/>
          <p:cNvSpPr/>
          <p:nvPr/>
        </p:nvSpPr>
        <p:spPr>
          <a:xfrm>
            <a:off x="803048" y="3437207"/>
            <a:ext cx="845533" cy="642344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176" name="Shape 176"/>
          <p:cNvSpPr/>
          <p:nvPr/>
        </p:nvSpPr>
        <p:spPr>
          <a:xfrm>
            <a:off x="1106335" y="3432390"/>
            <a:ext cx="231277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3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/>
          <p:nvPr/>
        </p:nvSpPr>
        <p:spPr>
          <a:xfrm>
            <a:off x="3902257" y="7510756"/>
            <a:ext cx="4114801" cy="264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pPr/>
            <a:r>
              <a:t>RESTRICTED</a:t>
            </a:r>
          </a:p>
        </p:txBody>
      </p:sp>
      <p:sp>
        <p:nvSpPr>
          <p:cNvPr id="179" name="Shape 179"/>
          <p:cNvSpPr/>
          <p:nvPr>
            <p:ph type="sldNum" sz="quarter" idx="2"/>
          </p:nvPr>
        </p:nvSpPr>
        <p:spPr>
          <a:xfrm>
            <a:off x="11878530" y="6596841"/>
            <a:ext cx="127001" cy="13554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80" name="Shape 180"/>
          <p:cNvSpPr/>
          <p:nvPr/>
        </p:nvSpPr>
        <p:spPr>
          <a:xfrm>
            <a:off x="584237" y="250308"/>
            <a:ext cx="10836921" cy="41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>
            <a:lvl1pPr defTabSz="1108479">
              <a:lnSpc>
                <a:spcPct val="90000"/>
              </a:lnSpc>
              <a:defRPr sz="2400">
                <a:solidFill>
                  <a:srgbClr val="FF000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DEP - 它行卡在本行机</a:t>
            </a:r>
          </a:p>
        </p:txBody>
      </p:sp>
      <p:sp>
        <p:nvSpPr>
          <p:cNvPr id="181" name="Shape 181"/>
          <p:cNvSpPr/>
          <p:nvPr/>
        </p:nvSpPr>
        <p:spPr>
          <a:xfrm>
            <a:off x="3119233" y="1227991"/>
            <a:ext cx="1270001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95" h="19679" fill="norm" stroke="1" extrusionOk="0">
                <a:moveTo>
                  <a:pt x="17579" y="2882"/>
                </a:moveTo>
                <a:cubicBezTo>
                  <a:pt x="19590" y="4803"/>
                  <a:pt x="20595" y="7321"/>
                  <a:pt x="20595" y="9839"/>
                </a:cubicBezTo>
                <a:cubicBezTo>
                  <a:pt x="20595" y="12357"/>
                  <a:pt x="19590" y="14875"/>
                  <a:pt x="17579" y="16796"/>
                </a:cubicBezTo>
                <a:cubicBezTo>
                  <a:pt x="13558" y="20639"/>
                  <a:pt x="7038" y="20639"/>
                  <a:pt x="3016" y="16796"/>
                </a:cubicBezTo>
                <a:cubicBezTo>
                  <a:pt x="-1005" y="12954"/>
                  <a:pt x="-1005" y="6724"/>
                  <a:pt x="3016" y="2882"/>
                </a:cubicBezTo>
                <a:cubicBezTo>
                  <a:pt x="7038" y="-961"/>
                  <a:pt x="13558" y="-961"/>
                  <a:pt x="17579" y="2882"/>
                </a:cubicBezTo>
                <a:close/>
              </a:path>
            </a:pathLst>
          </a:cu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101600" dist="25400" dir="540000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A001</a:t>
            </a:r>
          </a:p>
        </p:txBody>
      </p:sp>
      <p:sp>
        <p:nvSpPr>
          <p:cNvPr id="182" name="Shape 182"/>
          <p:cNvSpPr/>
          <p:nvPr/>
        </p:nvSpPr>
        <p:spPr>
          <a:xfrm>
            <a:off x="1421580" y="2156732"/>
            <a:ext cx="1270001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95" h="19679" fill="norm" stroke="1" extrusionOk="0">
                <a:moveTo>
                  <a:pt x="17579" y="2882"/>
                </a:moveTo>
                <a:cubicBezTo>
                  <a:pt x="19590" y="4803"/>
                  <a:pt x="20595" y="7321"/>
                  <a:pt x="20595" y="9839"/>
                </a:cubicBezTo>
                <a:cubicBezTo>
                  <a:pt x="20595" y="12357"/>
                  <a:pt x="19590" y="14875"/>
                  <a:pt x="17579" y="16796"/>
                </a:cubicBezTo>
                <a:cubicBezTo>
                  <a:pt x="13558" y="20639"/>
                  <a:pt x="7038" y="20639"/>
                  <a:pt x="3016" y="16796"/>
                </a:cubicBezTo>
                <a:cubicBezTo>
                  <a:pt x="-1005" y="12954"/>
                  <a:pt x="-1005" y="6724"/>
                  <a:pt x="3016" y="2882"/>
                </a:cubicBezTo>
                <a:cubicBezTo>
                  <a:pt x="7038" y="-961"/>
                  <a:pt x="13558" y="-961"/>
                  <a:pt x="17579" y="2882"/>
                </a:cubicBezTo>
                <a:close/>
              </a:path>
            </a:pathLst>
          </a:cu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101600" dist="25400" dir="540000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C002</a:t>
            </a:r>
          </a:p>
        </p:txBody>
      </p:sp>
      <p:sp>
        <p:nvSpPr>
          <p:cNvPr id="183" name="Shape 183"/>
          <p:cNvSpPr/>
          <p:nvPr/>
        </p:nvSpPr>
        <p:spPr>
          <a:xfrm>
            <a:off x="1421580" y="3951147"/>
            <a:ext cx="1270001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95" h="19679" fill="norm" stroke="1" extrusionOk="0">
                <a:moveTo>
                  <a:pt x="17579" y="2882"/>
                </a:moveTo>
                <a:cubicBezTo>
                  <a:pt x="19590" y="4803"/>
                  <a:pt x="20595" y="7321"/>
                  <a:pt x="20595" y="9839"/>
                </a:cubicBezTo>
                <a:cubicBezTo>
                  <a:pt x="20595" y="12357"/>
                  <a:pt x="19590" y="14875"/>
                  <a:pt x="17579" y="16796"/>
                </a:cubicBezTo>
                <a:cubicBezTo>
                  <a:pt x="13558" y="20639"/>
                  <a:pt x="7038" y="20639"/>
                  <a:pt x="3016" y="16796"/>
                </a:cubicBezTo>
                <a:cubicBezTo>
                  <a:pt x="-1005" y="12954"/>
                  <a:pt x="-1005" y="6724"/>
                  <a:pt x="3016" y="2882"/>
                </a:cubicBezTo>
                <a:cubicBezTo>
                  <a:pt x="7038" y="-961"/>
                  <a:pt x="13558" y="-961"/>
                  <a:pt x="17579" y="2882"/>
                </a:cubicBezTo>
                <a:close/>
              </a:path>
            </a:pathLst>
          </a:cu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101600" dist="25400" dir="540000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C001</a:t>
            </a:r>
          </a:p>
        </p:txBody>
      </p:sp>
      <p:sp>
        <p:nvSpPr>
          <p:cNvPr id="184" name="Shape 184"/>
          <p:cNvSpPr/>
          <p:nvPr/>
        </p:nvSpPr>
        <p:spPr>
          <a:xfrm>
            <a:off x="3119233" y="4918766"/>
            <a:ext cx="1270001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95" h="19679" fill="norm" stroke="1" extrusionOk="0">
                <a:moveTo>
                  <a:pt x="17579" y="2882"/>
                </a:moveTo>
                <a:cubicBezTo>
                  <a:pt x="19590" y="4803"/>
                  <a:pt x="20595" y="7321"/>
                  <a:pt x="20595" y="9839"/>
                </a:cubicBezTo>
                <a:cubicBezTo>
                  <a:pt x="20595" y="12357"/>
                  <a:pt x="19590" y="14875"/>
                  <a:pt x="17579" y="16796"/>
                </a:cubicBezTo>
                <a:cubicBezTo>
                  <a:pt x="13558" y="20639"/>
                  <a:pt x="7038" y="20639"/>
                  <a:pt x="3016" y="16796"/>
                </a:cubicBezTo>
                <a:cubicBezTo>
                  <a:pt x="-1005" y="12954"/>
                  <a:pt x="-1005" y="6724"/>
                  <a:pt x="3016" y="2882"/>
                </a:cubicBezTo>
                <a:cubicBezTo>
                  <a:pt x="7038" y="-961"/>
                  <a:pt x="13558" y="-961"/>
                  <a:pt x="17579" y="2882"/>
                </a:cubicBezTo>
                <a:close/>
              </a:path>
            </a:pathLst>
          </a:cu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101600" dist="25400" dir="540000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B002</a:t>
            </a:r>
          </a:p>
        </p:txBody>
      </p:sp>
      <p:sp>
        <p:nvSpPr>
          <p:cNvPr id="185" name="Shape 185"/>
          <p:cNvSpPr/>
          <p:nvPr/>
        </p:nvSpPr>
        <p:spPr>
          <a:xfrm>
            <a:off x="4965700" y="2156732"/>
            <a:ext cx="1270000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95" h="19679" fill="norm" stroke="1" extrusionOk="0">
                <a:moveTo>
                  <a:pt x="17579" y="2882"/>
                </a:moveTo>
                <a:cubicBezTo>
                  <a:pt x="19590" y="4803"/>
                  <a:pt x="20595" y="7321"/>
                  <a:pt x="20595" y="9839"/>
                </a:cubicBezTo>
                <a:cubicBezTo>
                  <a:pt x="20595" y="12357"/>
                  <a:pt x="19590" y="14875"/>
                  <a:pt x="17579" y="16796"/>
                </a:cubicBezTo>
                <a:cubicBezTo>
                  <a:pt x="13558" y="20639"/>
                  <a:pt x="7038" y="20639"/>
                  <a:pt x="3016" y="16796"/>
                </a:cubicBezTo>
                <a:cubicBezTo>
                  <a:pt x="-1005" y="12954"/>
                  <a:pt x="-1005" y="6724"/>
                  <a:pt x="3016" y="2882"/>
                </a:cubicBezTo>
                <a:cubicBezTo>
                  <a:pt x="7038" y="-961"/>
                  <a:pt x="13558" y="-961"/>
                  <a:pt x="17579" y="2882"/>
                </a:cubicBezTo>
                <a:close/>
              </a:path>
            </a:pathLst>
          </a:cu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101600" dist="25400" dir="540000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A002</a:t>
            </a:r>
          </a:p>
        </p:txBody>
      </p:sp>
      <p:sp>
        <p:nvSpPr>
          <p:cNvPr id="186" name="Shape 186"/>
          <p:cNvSpPr/>
          <p:nvPr/>
        </p:nvSpPr>
        <p:spPr>
          <a:xfrm>
            <a:off x="4965700" y="3951147"/>
            <a:ext cx="1270000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95" h="19679" fill="norm" stroke="1" extrusionOk="0">
                <a:moveTo>
                  <a:pt x="17579" y="2882"/>
                </a:moveTo>
                <a:cubicBezTo>
                  <a:pt x="19590" y="4803"/>
                  <a:pt x="20595" y="7321"/>
                  <a:pt x="20595" y="9839"/>
                </a:cubicBezTo>
                <a:cubicBezTo>
                  <a:pt x="20595" y="12357"/>
                  <a:pt x="19590" y="14875"/>
                  <a:pt x="17579" y="16796"/>
                </a:cubicBezTo>
                <a:cubicBezTo>
                  <a:pt x="13558" y="20639"/>
                  <a:pt x="7038" y="20639"/>
                  <a:pt x="3016" y="16796"/>
                </a:cubicBezTo>
                <a:cubicBezTo>
                  <a:pt x="-1005" y="12954"/>
                  <a:pt x="-1005" y="6724"/>
                  <a:pt x="3016" y="2882"/>
                </a:cubicBezTo>
                <a:cubicBezTo>
                  <a:pt x="7038" y="-961"/>
                  <a:pt x="13558" y="-961"/>
                  <a:pt x="17579" y="2882"/>
                </a:cubicBezTo>
                <a:close/>
              </a:path>
            </a:pathLst>
          </a:cu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101600" dist="25400" dir="540000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B001</a:t>
            </a:r>
          </a:p>
        </p:txBody>
      </p:sp>
      <p:sp>
        <p:nvSpPr>
          <p:cNvPr id="187" name="Shape 187"/>
          <p:cNvSpPr/>
          <p:nvPr/>
        </p:nvSpPr>
        <p:spPr>
          <a:xfrm>
            <a:off x="3142840" y="2872064"/>
            <a:ext cx="1518246" cy="14713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95" h="19679" fill="norm" stroke="1" extrusionOk="0">
                <a:moveTo>
                  <a:pt x="17579" y="2882"/>
                </a:moveTo>
                <a:cubicBezTo>
                  <a:pt x="19590" y="4803"/>
                  <a:pt x="20595" y="7321"/>
                  <a:pt x="20595" y="9839"/>
                </a:cubicBezTo>
                <a:cubicBezTo>
                  <a:pt x="20595" y="12357"/>
                  <a:pt x="19590" y="14875"/>
                  <a:pt x="17579" y="16796"/>
                </a:cubicBezTo>
                <a:cubicBezTo>
                  <a:pt x="13558" y="20639"/>
                  <a:pt x="7038" y="20639"/>
                  <a:pt x="3016" y="16796"/>
                </a:cubicBezTo>
                <a:cubicBezTo>
                  <a:pt x="-1005" y="12954"/>
                  <a:pt x="-1005" y="6724"/>
                  <a:pt x="3016" y="2882"/>
                </a:cubicBezTo>
                <a:cubicBezTo>
                  <a:pt x="7038" y="-961"/>
                  <a:pt x="13558" y="-961"/>
                  <a:pt x="17579" y="2882"/>
                </a:cubicBezTo>
                <a:close/>
              </a:path>
            </a:pathLst>
          </a:cu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101600" dist="25400" dir="540000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Blockchain</a:t>
            </a:r>
          </a:p>
        </p:txBody>
      </p:sp>
      <p:sp>
        <p:nvSpPr>
          <p:cNvPr id="188" name="Shape 188"/>
          <p:cNvSpPr/>
          <p:nvPr/>
        </p:nvSpPr>
        <p:spPr>
          <a:xfrm rot="2089036">
            <a:off x="4890482" y="811936"/>
            <a:ext cx="1154718" cy="6209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cubicBezTo>
                  <a:pt x="3498" y="0"/>
                  <a:pt x="6997" y="0"/>
                  <a:pt x="10495" y="0"/>
                </a:cubicBezTo>
                <a:cubicBezTo>
                  <a:pt x="14197" y="0"/>
                  <a:pt x="17898" y="0"/>
                  <a:pt x="21600" y="0"/>
                </a:cubicBez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A Bank</a:t>
            </a:r>
          </a:p>
        </p:txBody>
      </p:sp>
      <p:sp>
        <p:nvSpPr>
          <p:cNvPr id="189" name="Shape 189"/>
          <p:cNvSpPr/>
          <p:nvPr/>
        </p:nvSpPr>
        <p:spPr>
          <a:xfrm rot="16240829">
            <a:off x="-95498" y="3214568"/>
            <a:ext cx="1154719" cy="62094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C Bank</a:t>
            </a:r>
          </a:p>
        </p:txBody>
      </p:sp>
      <p:sp>
        <p:nvSpPr>
          <p:cNvPr id="190" name="Shape 190"/>
          <p:cNvSpPr/>
          <p:nvPr/>
        </p:nvSpPr>
        <p:spPr>
          <a:xfrm rot="19069391">
            <a:off x="5026699" y="5877682"/>
            <a:ext cx="1154718" cy="62094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B Bank</a:t>
            </a:r>
          </a:p>
        </p:txBody>
      </p:sp>
      <p:sp>
        <p:nvSpPr>
          <p:cNvPr id="191" name="Shape 191"/>
          <p:cNvSpPr/>
          <p:nvPr/>
        </p:nvSpPr>
        <p:spPr>
          <a:xfrm>
            <a:off x="7606030" y="917935"/>
            <a:ext cx="4076289" cy="2676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事件流：</a:t>
            </a:r>
          </a:p>
          <a:p>
            <a:pPr/>
            <a:r>
              <a:t>1. A Bank客人在C001上存款</a:t>
            </a:r>
          </a:p>
          <a:p>
            <a:pPr/>
            <a:r>
              <a:t>2. C001向Blockchain发起请求</a:t>
            </a:r>
          </a:p>
          <a:p>
            <a:pPr/>
            <a:r>
              <a:t>3. Blockchain随机找了代理ATM : A002</a:t>
            </a:r>
          </a:p>
          <a:p>
            <a:pPr/>
            <a:r>
              <a:t>4. A002向A Bank发起交易请求</a:t>
            </a:r>
          </a:p>
          <a:p>
            <a:pPr/>
            <a:r>
              <a:t>5. A Bank响应A002请求</a:t>
            </a:r>
          </a:p>
          <a:p>
            <a:pPr/>
            <a:r>
              <a:t>6. A002返回给Blockchain</a:t>
            </a:r>
          </a:p>
          <a:p>
            <a:pPr/>
            <a:r>
              <a:t>7. Blockchain返回给C001</a:t>
            </a:r>
          </a:p>
        </p:txBody>
      </p:sp>
      <p:sp>
        <p:nvSpPr>
          <p:cNvPr id="192" name="Shape 192"/>
          <p:cNvSpPr/>
          <p:nvPr/>
        </p:nvSpPr>
        <p:spPr>
          <a:xfrm>
            <a:off x="1940941" y="5187414"/>
            <a:ext cx="231278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1</a:t>
            </a:r>
          </a:p>
        </p:txBody>
      </p:sp>
      <p:sp>
        <p:nvSpPr>
          <p:cNvPr id="193" name="Shape 193"/>
          <p:cNvSpPr/>
          <p:nvPr/>
        </p:nvSpPr>
        <p:spPr>
          <a:xfrm flipV="1">
            <a:off x="2631505" y="3855537"/>
            <a:ext cx="533485" cy="339595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194" name="Shape 194"/>
          <p:cNvSpPr/>
          <p:nvPr/>
        </p:nvSpPr>
        <p:spPr>
          <a:xfrm flipH="1">
            <a:off x="2692130" y="4035589"/>
            <a:ext cx="595585" cy="339613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195" name="Shape 195"/>
          <p:cNvSpPr/>
          <p:nvPr/>
        </p:nvSpPr>
        <p:spPr>
          <a:xfrm>
            <a:off x="2741394" y="3775209"/>
            <a:ext cx="231278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2</a:t>
            </a:r>
          </a:p>
        </p:txBody>
      </p:sp>
      <p:sp>
        <p:nvSpPr>
          <p:cNvPr id="196" name="Shape 196"/>
          <p:cNvSpPr/>
          <p:nvPr/>
        </p:nvSpPr>
        <p:spPr>
          <a:xfrm>
            <a:off x="2915529" y="4124156"/>
            <a:ext cx="231278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7</a:t>
            </a:r>
          </a:p>
        </p:txBody>
      </p:sp>
      <p:sp>
        <p:nvSpPr>
          <p:cNvPr id="197" name="Shape 197"/>
          <p:cNvSpPr/>
          <p:nvPr/>
        </p:nvSpPr>
        <p:spPr>
          <a:xfrm flipV="1">
            <a:off x="4537620" y="2909423"/>
            <a:ext cx="453912" cy="252984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198" name="Shape 198"/>
          <p:cNvSpPr/>
          <p:nvPr/>
        </p:nvSpPr>
        <p:spPr>
          <a:xfrm flipH="1">
            <a:off x="4573468" y="3070726"/>
            <a:ext cx="371667" cy="237014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199" name="Shape 199"/>
          <p:cNvSpPr/>
          <p:nvPr/>
        </p:nvSpPr>
        <p:spPr>
          <a:xfrm>
            <a:off x="4552932" y="2781066"/>
            <a:ext cx="231277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3</a:t>
            </a:r>
          </a:p>
        </p:txBody>
      </p:sp>
      <p:sp>
        <p:nvSpPr>
          <p:cNvPr id="200" name="Shape 200"/>
          <p:cNvSpPr/>
          <p:nvPr/>
        </p:nvSpPr>
        <p:spPr>
          <a:xfrm>
            <a:off x="4719996" y="3064490"/>
            <a:ext cx="231277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6</a:t>
            </a:r>
          </a:p>
        </p:txBody>
      </p:sp>
      <p:sp>
        <p:nvSpPr>
          <p:cNvPr id="201" name="Shape 201"/>
          <p:cNvSpPr/>
          <p:nvPr/>
        </p:nvSpPr>
        <p:spPr>
          <a:xfrm flipV="1">
            <a:off x="5467841" y="1590383"/>
            <a:ext cx="1" cy="545217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202" name="Shape 202"/>
          <p:cNvSpPr/>
          <p:nvPr/>
        </p:nvSpPr>
        <p:spPr>
          <a:xfrm>
            <a:off x="5485061" y="1731107"/>
            <a:ext cx="231278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4</a:t>
            </a:r>
          </a:p>
        </p:txBody>
      </p:sp>
      <p:sp>
        <p:nvSpPr>
          <p:cNvPr id="203" name="Shape 203"/>
          <p:cNvSpPr/>
          <p:nvPr/>
        </p:nvSpPr>
        <p:spPr>
          <a:xfrm>
            <a:off x="5287036" y="1466683"/>
            <a:ext cx="1" cy="716416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204" name="Shape 204"/>
          <p:cNvSpPr/>
          <p:nvPr/>
        </p:nvSpPr>
        <p:spPr>
          <a:xfrm>
            <a:off x="5051688" y="1636860"/>
            <a:ext cx="231277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5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theme/theme1.xml><?xml version="1.0" encoding="utf-8"?>
<a:theme xmlns:a="http://schemas.openxmlformats.org/drawingml/2006/main" xmlns:r="http://schemas.openxmlformats.org/officeDocument/2006/relationships" name="6_HSBC A4 Landscape 2010">
  <a:themeElements>
    <a:clrScheme name="6_HSBC A4 Landscape 2010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7993C1"/>
      </a:accent1>
      <a:accent2>
        <a:srgbClr val="84CAC6"/>
      </a:accent2>
      <a:accent3>
        <a:srgbClr val="62A4D3"/>
      </a:accent3>
      <a:accent4>
        <a:srgbClr val="FABB00"/>
      </a:accent4>
      <a:accent5>
        <a:srgbClr val="FBE700"/>
      </a:accent5>
      <a:accent6>
        <a:srgbClr val="C1D784"/>
      </a:accent6>
      <a:hlink>
        <a:srgbClr val="0000FF"/>
      </a:hlink>
      <a:folHlink>
        <a:srgbClr val="FF00FF"/>
      </a:folHlink>
    </a:clrScheme>
    <a:fontScheme name="6_HSBC A4 Landscape 2010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6_HSBC A4 Landscape 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6_HSBC A4 Landscape 2010">
  <a:themeElements>
    <a:clrScheme name="6_HSBC A4 Landscape 2010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7993C1"/>
      </a:accent1>
      <a:accent2>
        <a:srgbClr val="84CAC6"/>
      </a:accent2>
      <a:accent3>
        <a:srgbClr val="62A4D3"/>
      </a:accent3>
      <a:accent4>
        <a:srgbClr val="FABB00"/>
      </a:accent4>
      <a:accent5>
        <a:srgbClr val="FBE700"/>
      </a:accent5>
      <a:accent6>
        <a:srgbClr val="C1D784"/>
      </a:accent6>
      <a:hlink>
        <a:srgbClr val="0000FF"/>
      </a:hlink>
      <a:folHlink>
        <a:srgbClr val="FF00FF"/>
      </a:folHlink>
    </a:clrScheme>
    <a:fontScheme name="6_HSBC A4 Landscape 2010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6_HSBC A4 Landscape 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